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73" r:id="rId7"/>
    <p:sldId id="269" r:id="rId8"/>
    <p:sldId id="270" r:id="rId9"/>
    <p:sldId id="272" r:id="rId10"/>
    <p:sldId id="275" r:id="rId11"/>
    <p:sldId id="261" r:id="rId12"/>
    <p:sldId id="276" r:id="rId13"/>
    <p:sldId id="277" r:id="rId14"/>
    <p:sldId id="278" r:id="rId1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zabeth L. Hollins" initials="ELH" lastIdx="1" clrIdx="0">
    <p:extLst>
      <p:ext uri="{19B8F6BF-5375-455C-9EA6-DF929625EA0E}">
        <p15:presenceInfo xmlns:p15="http://schemas.microsoft.com/office/powerpoint/2012/main" userId="S-1-5-21-625475912-1600915711-677931608-21782" providerId="AD"/>
      </p:ext>
    </p:extLst>
  </p:cmAuthor>
  <p:cmAuthor id="2" name="Trisha Guditz" initials="TG" lastIdx="1" clrIdx="1">
    <p:extLst>
      <p:ext uri="{19B8F6BF-5375-455C-9EA6-DF929625EA0E}">
        <p15:presenceInfo xmlns:p15="http://schemas.microsoft.com/office/powerpoint/2012/main" userId="S::tguditz@nw.org::39415c86-0d27-4ec7-b73c-849b02446e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587"/>
    <a:srgbClr val="2D596F"/>
    <a:srgbClr val="0A6F56"/>
    <a:srgbClr val="11B28A"/>
    <a:srgbClr val="95AB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A24389-3396-4BC6-96EF-70145CE44EF2}" v="1" dt="2022-01-12T19:21:53.8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54" autoAdjust="0"/>
    <p:restoredTop sz="96283" autoAdjust="0"/>
  </p:normalViewPr>
  <p:slideViewPr>
    <p:cSldViewPr snapToGrid="0" snapToObjects="1">
      <p:cViewPr varScale="1">
        <p:scale>
          <a:sx n="147" d="100"/>
          <a:sy n="147" d="100"/>
        </p:scale>
        <p:origin x="654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B6F57-4B20-46E2-8B72-D84B1120261F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4D9ED-FF9C-4EB1-81EC-8A89F6FC6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18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Refer to last onsite review findings and findings from the last off-site PRO review to discuss outstanding findings</a:t>
            </a:r>
            <a:r>
              <a:rPr lang="en-US" baseline="0" dirty="0"/>
              <a:t> and area for focus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C4D9ED-FF9C-4EB1-81EC-8A89F6FC6D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26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C4D9ED-FF9C-4EB1-81EC-8A89F6FC6D1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07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C4D9ED-FF9C-4EB1-81EC-8A89F6FC6D1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85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Previous 4-point system included Exemplary, Strong,</a:t>
            </a:r>
            <a:r>
              <a:rPr lang="en-US" baseline="0" dirty="0"/>
              <a:t> Satisfactory, and Vulnerable (Good and Serious are new)</a:t>
            </a:r>
          </a:p>
          <a:p>
            <a:r>
              <a:rPr lang="en-US" baseline="0" dirty="0"/>
              <a:t>NWO ratings are updated to the 6-point system as onsite and off-site PRO reviews </a:t>
            </a:r>
            <a:r>
              <a:rPr lang="en-US" baseline="0"/>
              <a:t>occur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C4D9ED-FF9C-4EB1-81EC-8A89F6FC6D1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78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C4D9ED-FF9C-4EB1-81EC-8A89F6FC6D1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6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/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13171"/>
            <a:ext cx="7772400" cy="1102519"/>
          </a:xfrm>
        </p:spPr>
        <p:txBody>
          <a:bodyPr/>
          <a:lstStyle>
            <a:lvl1pPr>
              <a:defRPr>
                <a:solidFill>
                  <a:srgbClr val="307587"/>
                </a:solidFill>
                <a:latin typeface="Franklin Gothic Demi Cond"/>
                <a:cs typeface="Franklin Gothic Demi Con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30002"/>
            <a:ext cx="6400800" cy="8747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Franklin Gothic Medium"/>
                <a:cs typeface="Franklin Gothic Medium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D069-D761-DD49-BA65-9921878382AD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BC79-9FC2-6740-8902-E1B610DA342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FY15impact-presentation-01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965886"/>
            <a:ext cx="9144000" cy="217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919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/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1" cy="857250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307587"/>
                </a:solidFill>
                <a:latin typeface="Franklin Gothic Demi Cond"/>
                <a:cs typeface="Franklin Gothic Demi Cond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62626"/>
                </a:solidFill>
                <a:latin typeface="Franklin Gothic Medium"/>
                <a:cs typeface="Franklin Gothic Medium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357330"/>
          </a:xfrm>
        </p:spPr>
        <p:txBody>
          <a:bodyPr/>
          <a:lstStyle>
            <a:lvl1pPr>
              <a:defRPr sz="2400">
                <a:solidFill>
                  <a:srgbClr val="262626"/>
                </a:solidFill>
                <a:latin typeface="Franklin Gothic Book"/>
                <a:cs typeface="Franklin Gothic Book"/>
              </a:defRPr>
            </a:lvl1pPr>
            <a:lvl2pPr>
              <a:defRPr sz="2000">
                <a:solidFill>
                  <a:srgbClr val="262626"/>
                </a:solidFill>
                <a:latin typeface="Franklin Gothic Book"/>
                <a:cs typeface="Franklin Gothic Book"/>
              </a:defRPr>
            </a:lvl2pPr>
            <a:lvl3pPr>
              <a:defRPr sz="1800">
                <a:solidFill>
                  <a:srgbClr val="262626"/>
                </a:solidFill>
                <a:latin typeface="Franklin Gothic Book"/>
                <a:cs typeface="Franklin Gothic Book"/>
              </a:defRPr>
            </a:lvl3pPr>
            <a:lvl4pPr>
              <a:defRPr sz="1600">
                <a:solidFill>
                  <a:srgbClr val="262626"/>
                </a:solidFill>
                <a:latin typeface="Franklin Gothic Book"/>
                <a:cs typeface="Franklin Gothic Book"/>
              </a:defRPr>
            </a:lvl4pPr>
            <a:lvl5pPr>
              <a:defRPr sz="1600">
                <a:solidFill>
                  <a:srgbClr val="262626"/>
                </a:solidFill>
                <a:latin typeface="Franklin Gothic Book"/>
                <a:cs typeface="Franklin Gothic Book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62626"/>
                </a:solidFill>
                <a:latin typeface="Franklin Gothic Medium"/>
                <a:cs typeface="Franklin Gothic Medium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</a:t>
            </a:r>
          </a:p>
        </p:txBody>
      </p:sp>
      <p:sp>
        <p:nvSpPr>
          <p:cNvPr id="10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357330"/>
          </a:xfrm>
        </p:spPr>
        <p:txBody>
          <a:bodyPr/>
          <a:lstStyle>
            <a:lvl1pPr>
              <a:defRPr sz="2400">
                <a:solidFill>
                  <a:srgbClr val="262626"/>
                </a:solidFill>
                <a:latin typeface="Franklin Gothic Book"/>
                <a:cs typeface="Franklin Gothic Book"/>
              </a:defRPr>
            </a:lvl1pPr>
            <a:lvl2pPr>
              <a:defRPr sz="2000">
                <a:solidFill>
                  <a:srgbClr val="262626"/>
                </a:solidFill>
                <a:latin typeface="Franklin Gothic Book"/>
                <a:cs typeface="Franklin Gothic Book"/>
              </a:defRPr>
            </a:lvl2pPr>
            <a:lvl3pPr>
              <a:defRPr sz="1800">
                <a:solidFill>
                  <a:srgbClr val="262626"/>
                </a:solidFill>
                <a:latin typeface="Franklin Gothic Book"/>
                <a:cs typeface="Franklin Gothic Book"/>
              </a:defRPr>
            </a:lvl3pPr>
            <a:lvl4pPr>
              <a:defRPr sz="1600">
                <a:solidFill>
                  <a:srgbClr val="262626"/>
                </a:solidFill>
                <a:latin typeface="Franklin Gothic Book"/>
                <a:cs typeface="Franklin Gothic Book"/>
              </a:defRPr>
            </a:lvl4pPr>
            <a:lvl5pPr>
              <a:defRPr sz="1600">
                <a:solidFill>
                  <a:srgbClr val="262626"/>
                </a:solidFill>
                <a:latin typeface="Franklin Gothic Book"/>
                <a:cs typeface="Franklin Gothic Book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 descr="FY15impact-presentation-01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309"/>
          <a:stretch/>
        </p:blipFill>
        <p:spPr>
          <a:xfrm>
            <a:off x="0" y="4235622"/>
            <a:ext cx="9144000" cy="907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55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W AMERICA LOGO FINAL copy-black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343932"/>
            <a:ext cx="1371600" cy="614477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0" y="5052060"/>
            <a:ext cx="9144000" cy="91440"/>
          </a:xfrm>
          <a:prstGeom prst="rect">
            <a:avLst/>
          </a:prstGeom>
          <a:solidFill>
            <a:srgbClr val="95AB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5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/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Y15impact-presentation-01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965886"/>
            <a:ext cx="9144000" cy="217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758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668162" y="363838"/>
            <a:ext cx="5739027" cy="4393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>
                <a:solidFill>
                  <a:srgbClr val="262626"/>
                </a:solidFill>
                <a:latin typeface="Franklin Gothic Book"/>
                <a:cs typeface="Franklin Gothic Book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 descr="NW AMERICA LOGO FINAL copy-black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46" y="4270635"/>
            <a:ext cx="1371600" cy="61447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5052060"/>
            <a:ext cx="9144000" cy="91440"/>
          </a:xfrm>
          <a:prstGeom prst="rect">
            <a:avLst/>
          </a:prstGeom>
          <a:solidFill>
            <a:srgbClr val="95AB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49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/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Y15impact-presentation-01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309"/>
          <a:stretch/>
        </p:blipFill>
        <p:spPr>
          <a:xfrm>
            <a:off x="0" y="4235622"/>
            <a:ext cx="9144000" cy="907878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959387"/>
            <a:ext cx="7772400" cy="1102519"/>
          </a:xfrm>
        </p:spPr>
        <p:txBody>
          <a:bodyPr/>
          <a:lstStyle>
            <a:lvl1pPr>
              <a:defRPr>
                <a:solidFill>
                  <a:srgbClr val="307587"/>
                </a:solidFill>
                <a:latin typeface="Franklin Gothic Demi Cond"/>
                <a:cs typeface="Franklin Gothic Demi Con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371600" y="2276218"/>
            <a:ext cx="6400800" cy="8747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Franklin Gothic Medium"/>
                <a:cs typeface="Franklin Gothic Medium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58358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solidFill>
                  <a:srgbClr val="307587"/>
                </a:solidFill>
                <a:latin typeface="Franklin Gothic Demi Cond"/>
                <a:cs typeface="Franklin Gothic Demi Con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Franklin Gothic Book"/>
                <a:cs typeface="Franklin Gothic Book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5052060"/>
            <a:ext cx="9144000" cy="91440"/>
          </a:xfrm>
          <a:prstGeom prst="rect">
            <a:avLst/>
          </a:prstGeom>
          <a:solidFill>
            <a:srgbClr val="95AB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 AMERICA LOGO FINAL copy-blac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460" y="574586"/>
            <a:ext cx="2743200" cy="111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00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/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rgbClr val="307587"/>
                </a:solidFill>
                <a:latin typeface="Franklin Gothic Demi Cond"/>
                <a:cs typeface="Franklin Gothic Demi Con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1765735"/>
          </a:xfrm>
        </p:spPr>
        <p:txBody>
          <a:bodyPr/>
          <a:lstStyle>
            <a:lvl1pPr>
              <a:defRPr>
                <a:solidFill>
                  <a:srgbClr val="262626"/>
                </a:solidFill>
                <a:latin typeface="Franklin Gothic Book"/>
                <a:cs typeface="Franklin Gothic Book"/>
              </a:defRPr>
            </a:lvl1pPr>
            <a:lvl2pPr>
              <a:defRPr>
                <a:solidFill>
                  <a:srgbClr val="262626"/>
                </a:solidFill>
                <a:latin typeface="Franklin Gothic Book"/>
                <a:cs typeface="Franklin Gothic Book"/>
              </a:defRPr>
            </a:lvl2pPr>
            <a:lvl3pPr>
              <a:defRPr>
                <a:solidFill>
                  <a:srgbClr val="262626"/>
                </a:solidFill>
                <a:latin typeface="Franklin Gothic Book"/>
                <a:cs typeface="Franklin Gothic Book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9" name="Picture 8" descr="FY15impact-presentation-01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965886"/>
            <a:ext cx="9144000" cy="217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36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rgbClr val="307587"/>
                </a:solidFill>
                <a:latin typeface="Franklin Gothic Demi Cond"/>
                <a:cs typeface="Franklin Gothic Demi Con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D069-D761-DD49-BA65-9921878382AD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6BC79-9FC2-6740-8902-E1B610DA342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FY15impact-presentation-01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309"/>
          <a:stretch/>
        </p:blipFill>
        <p:spPr>
          <a:xfrm>
            <a:off x="0" y="4235622"/>
            <a:ext cx="9144000" cy="907878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2685363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/>
                <a:cs typeface="Franklin Gothic Book"/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/>
                <a:cs typeface="Franklin Gothic Book"/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/>
                <a:cs typeface="Franklin Gothic Book"/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/>
                <a:cs typeface="Franklin Gothic Book"/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6800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6544962" cy="857250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307587"/>
                </a:solidFill>
                <a:latin typeface="Franklin Gothic Demi Cond"/>
                <a:cs typeface="Franklin Gothic Demi Cond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2685363"/>
          </a:xfrm>
        </p:spPr>
        <p:txBody>
          <a:bodyPr/>
          <a:lstStyle>
            <a:lvl1pPr>
              <a:defRPr>
                <a:solidFill>
                  <a:srgbClr val="262626"/>
                </a:solidFill>
                <a:latin typeface="Franklin Gothic Book"/>
                <a:cs typeface="Franklin Gothic Book"/>
              </a:defRPr>
            </a:lvl1pPr>
            <a:lvl2pPr>
              <a:defRPr>
                <a:solidFill>
                  <a:srgbClr val="262626"/>
                </a:solidFill>
                <a:latin typeface="Franklin Gothic Book"/>
                <a:cs typeface="Franklin Gothic Book"/>
              </a:defRPr>
            </a:lvl2pPr>
            <a:lvl3pPr>
              <a:defRPr>
                <a:solidFill>
                  <a:srgbClr val="262626"/>
                </a:solidFill>
                <a:latin typeface="Franklin Gothic Book"/>
                <a:cs typeface="Franklin Gothic Book"/>
              </a:defRPr>
            </a:lvl3pPr>
            <a:lvl4pPr>
              <a:defRPr>
                <a:solidFill>
                  <a:srgbClr val="262626"/>
                </a:solidFill>
                <a:latin typeface="Franklin Gothic Book"/>
                <a:cs typeface="Franklin Gothic Book"/>
              </a:defRPr>
            </a:lvl4pPr>
            <a:lvl5pPr>
              <a:defRPr>
                <a:solidFill>
                  <a:srgbClr val="262626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NW AMERICA LOGO FINAL copy-black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343932"/>
            <a:ext cx="1371600" cy="614477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052060"/>
            <a:ext cx="9144000" cy="91440"/>
          </a:xfrm>
          <a:prstGeom prst="rect">
            <a:avLst/>
          </a:prstGeom>
          <a:solidFill>
            <a:srgbClr val="95AB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16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307587"/>
                </a:solidFill>
                <a:latin typeface="Franklin Gothic Demi Cond"/>
                <a:cs typeface="Franklin Gothic Demi Cond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2740281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/>
                <a:cs typeface="Franklin Gothic Book"/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/>
                <a:cs typeface="Franklin Gothic Book"/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/>
                <a:cs typeface="Franklin Gothic Book"/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/>
                <a:cs typeface="Franklin Gothic Book"/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/>
                <a:cs typeface="Franklin Gothic Book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2740281"/>
          </a:xfrm>
        </p:spPr>
        <p:txBody>
          <a:bodyPr/>
          <a:lstStyle>
            <a:lvl1pPr>
              <a:defRPr sz="2800">
                <a:solidFill>
                  <a:srgbClr val="262626"/>
                </a:solidFill>
                <a:latin typeface="Franklin Gothic Book"/>
                <a:cs typeface="Franklin Gothic Book"/>
              </a:defRPr>
            </a:lvl1pPr>
            <a:lvl2pPr>
              <a:defRPr sz="2400">
                <a:solidFill>
                  <a:srgbClr val="262626"/>
                </a:solidFill>
                <a:latin typeface="Franklin Gothic Book"/>
                <a:cs typeface="Franklin Gothic Book"/>
              </a:defRPr>
            </a:lvl2pPr>
            <a:lvl3pPr>
              <a:defRPr sz="2000">
                <a:solidFill>
                  <a:srgbClr val="262626"/>
                </a:solidFill>
                <a:latin typeface="Franklin Gothic Book"/>
                <a:cs typeface="Franklin Gothic Book"/>
              </a:defRPr>
            </a:lvl3pPr>
            <a:lvl4pPr>
              <a:defRPr sz="1800">
                <a:solidFill>
                  <a:srgbClr val="262626"/>
                </a:solidFill>
                <a:latin typeface="Franklin Gothic Book"/>
                <a:cs typeface="Franklin Gothic Book"/>
              </a:defRPr>
            </a:lvl4pPr>
            <a:lvl5pPr>
              <a:defRPr sz="1800">
                <a:solidFill>
                  <a:srgbClr val="262626"/>
                </a:solidFill>
                <a:latin typeface="Franklin Gothic Book"/>
                <a:cs typeface="Franklin Gothic Book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 descr="FY15impact-presentation-01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309"/>
          <a:stretch/>
        </p:blipFill>
        <p:spPr>
          <a:xfrm>
            <a:off x="0" y="4235622"/>
            <a:ext cx="9144000" cy="907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27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6538097" cy="857250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307587"/>
                </a:solidFill>
                <a:latin typeface="Franklin Gothic Demi Cond"/>
                <a:cs typeface="Franklin Gothic Demi Cond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/>
                <a:cs typeface="Franklin Gothic Book"/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/>
                <a:cs typeface="Franklin Gothic Book"/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/>
                <a:cs typeface="Franklin Gothic Book"/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/>
                <a:cs typeface="Franklin Gothic Book"/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Franklin Gothic Book"/>
                <a:cs typeface="Franklin Gothic Book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262626"/>
                </a:solidFill>
                <a:latin typeface="Franklin Gothic Book"/>
                <a:cs typeface="Franklin Gothic Book"/>
              </a:defRPr>
            </a:lvl1pPr>
            <a:lvl2pPr>
              <a:defRPr sz="2400">
                <a:solidFill>
                  <a:srgbClr val="262626"/>
                </a:solidFill>
                <a:latin typeface="Franklin Gothic Book"/>
                <a:cs typeface="Franklin Gothic Book"/>
              </a:defRPr>
            </a:lvl2pPr>
            <a:lvl3pPr>
              <a:defRPr sz="2000">
                <a:solidFill>
                  <a:srgbClr val="262626"/>
                </a:solidFill>
                <a:latin typeface="Franklin Gothic Book"/>
                <a:cs typeface="Franklin Gothic Book"/>
              </a:defRPr>
            </a:lvl3pPr>
            <a:lvl4pPr>
              <a:defRPr sz="1800">
                <a:solidFill>
                  <a:srgbClr val="262626"/>
                </a:solidFill>
                <a:latin typeface="Franklin Gothic Book"/>
                <a:cs typeface="Franklin Gothic Book"/>
              </a:defRPr>
            </a:lvl4pPr>
            <a:lvl5pPr>
              <a:defRPr sz="1800">
                <a:solidFill>
                  <a:srgbClr val="262626"/>
                </a:solidFill>
                <a:latin typeface="Franklin Gothic Book"/>
                <a:cs typeface="Franklin Gothic Book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 descr="NW AMERICA LOGO FINAL copy-black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343932"/>
            <a:ext cx="1371600" cy="61447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5052060"/>
            <a:ext cx="9144000" cy="91440"/>
          </a:xfrm>
          <a:prstGeom prst="rect">
            <a:avLst/>
          </a:prstGeom>
          <a:solidFill>
            <a:srgbClr val="95AB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66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6634205" cy="857250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307587"/>
                </a:solidFill>
                <a:latin typeface="Franklin Gothic Demi Cond"/>
                <a:cs typeface="Franklin Gothic Demi Cond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62626"/>
                </a:solidFill>
                <a:latin typeface="Franklin Gothic Medium"/>
                <a:cs typeface="Franklin Gothic Medium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>
                <a:solidFill>
                  <a:srgbClr val="262626"/>
                </a:solidFill>
                <a:latin typeface="Franklin Gothic Book"/>
                <a:cs typeface="Franklin Gothic Book"/>
              </a:defRPr>
            </a:lvl1pPr>
            <a:lvl2pPr>
              <a:defRPr sz="2000">
                <a:solidFill>
                  <a:srgbClr val="262626"/>
                </a:solidFill>
                <a:latin typeface="Franklin Gothic Book"/>
                <a:cs typeface="Franklin Gothic Book"/>
              </a:defRPr>
            </a:lvl2pPr>
            <a:lvl3pPr>
              <a:defRPr sz="1800">
                <a:solidFill>
                  <a:srgbClr val="262626"/>
                </a:solidFill>
                <a:latin typeface="Franklin Gothic Book"/>
                <a:cs typeface="Franklin Gothic Book"/>
              </a:defRPr>
            </a:lvl3pPr>
            <a:lvl4pPr>
              <a:defRPr sz="1600">
                <a:solidFill>
                  <a:srgbClr val="262626"/>
                </a:solidFill>
                <a:latin typeface="Franklin Gothic Book"/>
                <a:cs typeface="Franklin Gothic Book"/>
              </a:defRPr>
            </a:lvl4pPr>
            <a:lvl5pPr>
              <a:defRPr sz="1600">
                <a:solidFill>
                  <a:srgbClr val="262626"/>
                </a:solidFill>
                <a:latin typeface="Franklin Gothic Book"/>
                <a:cs typeface="Franklin Gothic Book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62626"/>
                </a:solidFill>
                <a:latin typeface="Franklin Gothic Medium"/>
                <a:cs typeface="Franklin Gothic Medium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>
                <a:solidFill>
                  <a:srgbClr val="262626"/>
                </a:solidFill>
                <a:latin typeface="Franklin Gothic Book"/>
                <a:cs typeface="Franklin Gothic Book"/>
              </a:defRPr>
            </a:lvl1pPr>
            <a:lvl2pPr>
              <a:defRPr sz="2000">
                <a:solidFill>
                  <a:srgbClr val="262626"/>
                </a:solidFill>
                <a:latin typeface="Franklin Gothic Book"/>
                <a:cs typeface="Franklin Gothic Book"/>
              </a:defRPr>
            </a:lvl2pPr>
            <a:lvl3pPr>
              <a:defRPr sz="1800">
                <a:solidFill>
                  <a:srgbClr val="262626"/>
                </a:solidFill>
                <a:latin typeface="Franklin Gothic Book"/>
                <a:cs typeface="Franklin Gothic Book"/>
              </a:defRPr>
            </a:lvl3pPr>
            <a:lvl4pPr>
              <a:defRPr sz="1600">
                <a:solidFill>
                  <a:srgbClr val="262626"/>
                </a:solidFill>
                <a:latin typeface="Franklin Gothic Book"/>
                <a:cs typeface="Franklin Gothic Book"/>
              </a:defRPr>
            </a:lvl4pPr>
            <a:lvl5pPr>
              <a:defRPr sz="1600">
                <a:solidFill>
                  <a:srgbClr val="262626"/>
                </a:solidFill>
                <a:latin typeface="Franklin Gothic Book"/>
                <a:cs typeface="Franklin Gothic Book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 descr="NW AMERICA LOGO FINAL copy-black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343932"/>
            <a:ext cx="1371600" cy="61447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5052060"/>
            <a:ext cx="9144000" cy="91440"/>
          </a:xfrm>
          <a:prstGeom prst="rect">
            <a:avLst/>
          </a:prstGeom>
          <a:solidFill>
            <a:srgbClr val="95AB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70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7D069-D761-DD49-BA65-9921878382AD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6BC79-9FC2-6740-8902-E1B610DA34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985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50" r:id="rId4"/>
    <p:sldLayoutId id="2147483660" r:id="rId5"/>
    <p:sldLayoutId id="2147483661" r:id="rId6"/>
    <p:sldLayoutId id="2147483663" r:id="rId7"/>
    <p:sldLayoutId id="2147483652" r:id="rId8"/>
    <p:sldLayoutId id="2147483653" r:id="rId9"/>
    <p:sldLayoutId id="2147483664" r:id="rId10"/>
    <p:sldLayoutId id="2147483655" r:id="rId11"/>
    <p:sldLayoutId id="2147483665" r:id="rId12"/>
    <p:sldLayoutId id="2147483657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1469" y="639295"/>
            <a:ext cx="7772400" cy="1102519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4000" dirty="0"/>
              <a:t>NW Three-Year Assessment:  </a:t>
            </a:r>
            <a:br>
              <a:rPr lang="en-US" sz="4000" dirty="0"/>
            </a:br>
            <a:r>
              <a:rPr lang="en-US" sz="4000" dirty="0">
                <a:solidFill>
                  <a:schemeClr val="accent6">
                    <a:lumMod val="50000"/>
                  </a:schemeClr>
                </a:solidFill>
              </a:rPr>
              <a:t>What is it and why (do we do it?)</a:t>
            </a:r>
            <a:br>
              <a:rPr lang="en-US" sz="4000" dirty="0">
                <a:solidFill>
                  <a:schemeClr val="accent6">
                    <a:lumMod val="50000"/>
                  </a:schemeClr>
                </a:solidFill>
              </a:rPr>
            </a:br>
            <a:endParaRPr lang="en-US" sz="4000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3600" dirty="0"/>
              <a:t>Measuring the Capacity, Performance, and Impact of NeighborWorks Network Members</a:t>
            </a:r>
          </a:p>
        </p:txBody>
      </p:sp>
    </p:spTree>
    <p:extLst>
      <p:ext uri="{BB962C8B-B14F-4D97-AF65-F5344CB8AC3E}">
        <p14:creationId xmlns:p14="http://schemas.microsoft.com/office/powerpoint/2010/main" val="3023977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81134-2D2F-4F81-A017-396FF9E6B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Cool things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will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happen but you need to be prepared!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9CED9-FD87-4131-98EB-D37715C91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7371"/>
          </a:xfrm>
        </p:spPr>
        <p:txBody>
          <a:bodyPr>
            <a:normAutofit fontScale="85000" lnSpcReduction="20000"/>
          </a:bodyPr>
          <a:lstStyle/>
          <a:p>
            <a:r>
              <a:rPr lang="en-US" sz="2800" i="1" dirty="0"/>
              <a:t>Homework is your friend</a:t>
            </a:r>
            <a:r>
              <a:rPr lang="en-US" sz="2800" dirty="0"/>
              <a:t>.  Review the 3 documents that Jen provided.  Everything is there! What question(s) scares you the most?  Answer it for practice. </a:t>
            </a:r>
          </a:p>
          <a:p>
            <a:endParaRPr lang="en-US" sz="2800" dirty="0"/>
          </a:p>
          <a:p>
            <a:r>
              <a:rPr lang="en-US" sz="2800" dirty="0"/>
              <a:t>Be familiar with your mission and vision statements and be able to describe how your work as a Board member supports them.</a:t>
            </a:r>
          </a:p>
          <a:p>
            <a:endParaRPr lang="en-US" sz="2800" dirty="0"/>
          </a:p>
          <a:p>
            <a:r>
              <a:rPr lang="en-US" sz="2800" dirty="0"/>
              <a:t>Yay!  You have a brand, spanking new strategic plan!  Know what direction are you going in.  Why is  it important that you base your collective work on the strategic plan?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471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9DFE6-480C-46EE-ACEF-413F1F3E4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the last slide, I swear….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03E63-8025-4F59-B619-C9BDD95A4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7200" dirty="0"/>
              <a:t>Be able to talk about what you (the board and NWWVT) do well and what your challenges are. Talk about how you are going to address challenges head on.</a:t>
            </a:r>
          </a:p>
          <a:p>
            <a:pPr marL="0" indent="0">
              <a:buNone/>
            </a:pPr>
            <a:r>
              <a:rPr lang="en-US" sz="7200" dirty="0"/>
              <a:t>	Q:  What are you going to do to grow the board?  A</a:t>
            </a:r>
            <a:r>
              <a:rPr lang="en-US" sz="7200"/>
              <a:t>:  _________________. </a:t>
            </a:r>
            <a:endParaRPr lang="en-US" sz="7200" dirty="0"/>
          </a:p>
          <a:p>
            <a:pPr marL="0" indent="0">
              <a:buNone/>
            </a:pPr>
            <a:endParaRPr lang="en-US" sz="7200" dirty="0"/>
          </a:p>
          <a:p>
            <a:r>
              <a:rPr lang="en-US" sz="7200" dirty="0"/>
              <a:t>What makes you proud of NWWVT? Why? </a:t>
            </a:r>
          </a:p>
          <a:p>
            <a:endParaRPr lang="en-US" sz="7200" dirty="0"/>
          </a:p>
          <a:p>
            <a:r>
              <a:rPr lang="en-US" sz="7200" dirty="0"/>
              <a:t>How much do you understand NWWVT’s LOB and the financials?</a:t>
            </a:r>
          </a:p>
          <a:p>
            <a:pPr marL="0" indent="0">
              <a:buNone/>
            </a:pPr>
            <a:r>
              <a:rPr lang="en-US" sz="7200" dirty="0"/>
              <a:t>     	Why do you use dashboards?   When was the last board self-assessment?                        	When is Heather’s annual review?   </a:t>
            </a:r>
          </a:p>
          <a:p>
            <a:endParaRPr lang="en-US" sz="7200" dirty="0"/>
          </a:p>
          <a:p>
            <a:r>
              <a:rPr lang="en-US" sz="7200" dirty="0"/>
              <a:t>Are you on a board committee?  What do you do?  Do you have a committee description?  (Trick question </a:t>
            </a:r>
            <a:r>
              <a:rPr lang="en-US" sz="7200" dirty="0">
                <a:sym typeface="Wingdings" panose="05000000000000000000" pitchFamily="2" charset="2"/>
              </a:rPr>
              <a:t>) </a:t>
            </a:r>
            <a:endParaRPr lang="en-US" sz="7200" dirty="0"/>
          </a:p>
          <a:p>
            <a:endParaRPr lang="en-US" sz="7200" dirty="0"/>
          </a:p>
          <a:p>
            <a:r>
              <a:rPr lang="en-US" sz="7200" b="1" dirty="0">
                <a:solidFill>
                  <a:schemeClr val="accent6">
                    <a:lumMod val="50000"/>
                  </a:schemeClr>
                </a:solidFill>
              </a:rPr>
              <a:t>Why are </a:t>
            </a:r>
            <a:r>
              <a:rPr lang="en-US" sz="7200" b="1" u="sng" dirty="0">
                <a:solidFill>
                  <a:schemeClr val="accent6">
                    <a:lumMod val="50000"/>
                  </a:schemeClr>
                </a:solidFill>
              </a:rPr>
              <a:t>YOU</a:t>
            </a:r>
            <a:r>
              <a:rPr lang="en-US" sz="7200" b="1" dirty="0">
                <a:solidFill>
                  <a:schemeClr val="accent6">
                    <a:lumMod val="50000"/>
                  </a:schemeClr>
                </a:solidFill>
              </a:rPr>
              <a:t> on the board?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505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845820"/>
          </a:xfrm>
        </p:spPr>
        <p:txBody>
          <a:bodyPr>
            <a:normAutofit fontScale="90000"/>
          </a:bodyPr>
          <a:lstStyle/>
          <a:p>
            <a:br>
              <a:rPr lang="en-US" sz="3600" dirty="0"/>
            </a:br>
            <a:r>
              <a:rPr lang="en-US" sz="3100" dirty="0">
                <a:solidFill>
                  <a:schemeClr val="accent6">
                    <a:lumMod val="50000"/>
                  </a:schemeClr>
                </a:solidFill>
              </a:rPr>
              <a:t>Why </a:t>
            </a:r>
            <a:r>
              <a:rPr lang="en-US" sz="3100" dirty="0"/>
              <a:t>does NW do an assessment?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" y="845821"/>
            <a:ext cx="8229600" cy="3656509"/>
          </a:xfrm>
        </p:spPr>
        <p:txBody>
          <a:bodyPr>
            <a:normAutofit fontScale="25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8000" dirty="0">
                <a:solidFill>
                  <a:schemeClr val="tx1"/>
                </a:solidFill>
              </a:rPr>
              <a:t>Ensure we are meeting one of our own FY22 – FY24 strategic plan goals: </a:t>
            </a:r>
            <a:r>
              <a:rPr lang="en-US" sz="8000" i="1" dirty="0">
                <a:solidFill>
                  <a:schemeClr val="tx1"/>
                </a:solidFill>
              </a:rPr>
              <a:t>Strengthen the capacity and sustainability of the NW network.</a:t>
            </a:r>
          </a:p>
          <a:p>
            <a:pPr algn="l"/>
            <a:endParaRPr lang="en-US" sz="8000" dirty="0">
              <a:solidFill>
                <a:schemeClr val="tx1"/>
              </a:solidFill>
            </a:endParaRPr>
          </a:p>
          <a:p>
            <a:pPr algn="l"/>
            <a:r>
              <a:rPr lang="en-US" sz="8000" dirty="0">
                <a:solidFill>
                  <a:schemeClr val="tx1"/>
                </a:solidFill>
              </a:rPr>
              <a:t>Enhance the performance, productivity and operational resiliency of network organizations.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8000" dirty="0">
              <a:solidFill>
                <a:schemeClr val="tx1"/>
              </a:solidFill>
            </a:endParaRPr>
          </a:p>
          <a:p>
            <a:pPr algn="l"/>
            <a:r>
              <a:rPr lang="en-US" sz="8000" dirty="0">
                <a:solidFill>
                  <a:schemeClr val="tx1"/>
                </a:solidFill>
              </a:rPr>
              <a:t>Ensure that network organizations meet membership standards and performance objectives.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8000" dirty="0">
              <a:solidFill>
                <a:schemeClr val="tx1"/>
              </a:solidFill>
            </a:endParaRPr>
          </a:p>
          <a:p>
            <a:pPr algn="l"/>
            <a:r>
              <a:rPr lang="en-US" sz="8000" dirty="0">
                <a:solidFill>
                  <a:schemeClr val="tx1"/>
                </a:solidFill>
              </a:rPr>
              <a:t>Ensure compliance with NeighborWorks America contracts and network standards and</a:t>
            </a:r>
            <a:r>
              <a:rPr lang="en-US" sz="8000" i="1" dirty="0">
                <a:solidFill>
                  <a:schemeClr val="tx1"/>
                </a:solidFill>
              </a:rPr>
              <a:t> </a:t>
            </a:r>
            <a:r>
              <a:rPr lang="en-US" sz="8000" i="1" dirty="0">
                <a:solidFill>
                  <a:srgbClr val="0070C0"/>
                </a:solidFill>
              </a:rPr>
              <a:t>P.S.  We report to Congress!</a:t>
            </a:r>
          </a:p>
        </p:txBody>
      </p:sp>
    </p:spTree>
    <p:extLst>
      <p:ext uri="{BB962C8B-B14F-4D97-AF65-F5344CB8AC3E}">
        <p14:creationId xmlns:p14="http://schemas.microsoft.com/office/powerpoint/2010/main" val="2094674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093"/>
            <a:ext cx="7772400" cy="1575576"/>
          </a:xfrm>
        </p:spPr>
        <p:txBody>
          <a:bodyPr/>
          <a:lstStyle/>
          <a:p>
            <a:r>
              <a:rPr lang="en-US" dirty="0"/>
              <a:t>Assessment Phases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4447" y="1120612"/>
            <a:ext cx="8471647" cy="3074894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Confirm availability. Check.  Mia Joiner-Moore is your reviewer.  Lucky. You!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Discovery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NWWVT’s onsite </a:t>
            </a:r>
            <a:r>
              <a:rPr lang="en-US" sz="2400" i="1" u="sng" dirty="0">
                <a:solidFill>
                  <a:srgbClr val="C00000"/>
                </a:solidFill>
              </a:rPr>
              <a:t>or remote </a:t>
            </a:r>
            <a:r>
              <a:rPr lang="en-US" sz="2400" dirty="0">
                <a:solidFill>
                  <a:srgbClr val="C00000"/>
                </a:solidFill>
              </a:rPr>
              <a:t>assessment is April 12 - 14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A draft and final report</a:t>
            </a:r>
          </a:p>
        </p:txBody>
      </p:sp>
    </p:spTree>
    <p:extLst>
      <p:ext uri="{BB962C8B-B14F-4D97-AF65-F5344CB8AC3E}">
        <p14:creationId xmlns:p14="http://schemas.microsoft.com/office/powerpoint/2010/main" val="3807941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4412" y="116541"/>
            <a:ext cx="7772400" cy="878541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Program Review: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PROMPT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481" y="1165412"/>
            <a:ext cx="8489577" cy="2994211"/>
          </a:xfrm>
        </p:spPr>
        <p:txBody>
          <a:bodyPr>
            <a:normAutofit lnSpcReduction="10000"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NW has a uniform program review system that is based on evaluating performance and capacity in </a:t>
            </a:r>
            <a:r>
              <a:rPr lang="en-US" u="sng" dirty="0">
                <a:solidFill>
                  <a:schemeClr val="tx1"/>
                </a:solidFill>
              </a:rPr>
              <a:t>six key areas</a:t>
            </a:r>
            <a:r>
              <a:rPr lang="en-US" dirty="0">
                <a:solidFill>
                  <a:schemeClr val="tx1"/>
                </a:solidFill>
              </a:rPr>
              <a:t>.  We call it “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PROMPT</a:t>
            </a:r>
            <a:r>
              <a:rPr lang="en-US" dirty="0">
                <a:solidFill>
                  <a:schemeClr val="tx1"/>
                </a:solidFill>
              </a:rPr>
              <a:t>.”</a:t>
            </a:r>
          </a:p>
          <a:p>
            <a:r>
              <a:rPr lang="en-US" dirty="0"/>
              <a:t>PROMPT is the answer to </a:t>
            </a:r>
            <a:r>
              <a:rPr lang="en-US" i="1" dirty="0"/>
              <a:t>what is it </a:t>
            </a:r>
            <a:r>
              <a:rPr lang="en-US" dirty="0"/>
              <a:t>(the assessment) question. ”</a:t>
            </a:r>
          </a:p>
        </p:txBody>
      </p:sp>
    </p:spTree>
    <p:extLst>
      <p:ext uri="{BB962C8B-B14F-4D97-AF65-F5344CB8AC3E}">
        <p14:creationId xmlns:p14="http://schemas.microsoft.com/office/powerpoint/2010/main" val="4132854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093"/>
            <a:ext cx="7772400" cy="1102519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What is </a:t>
            </a:r>
            <a:r>
              <a:rPr lang="en-US" u="sng" dirty="0">
                <a:solidFill>
                  <a:schemeClr val="accent6">
                    <a:lumMod val="50000"/>
                  </a:schemeClr>
                </a:solidFill>
              </a:rPr>
              <a:t>PRO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MPT? 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4447" y="1120612"/>
            <a:ext cx="8471647" cy="307489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1" u="sng" dirty="0">
                <a:solidFill>
                  <a:srgbClr val="C00000"/>
                </a:solidFill>
              </a:rPr>
              <a:t>P</a:t>
            </a:r>
            <a:r>
              <a:rPr lang="en-US" dirty="0">
                <a:solidFill>
                  <a:schemeClr val="tx1"/>
                </a:solidFill>
              </a:rPr>
              <a:t>RODUCTION/PROGRAM SERVICES </a:t>
            </a:r>
          </a:p>
          <a:p>
            <a:pPr algn="l"/>
            <a:r>
              <a:rPr lang="en-US" sz="2900" dirty="0">
                <a:solidFill>
                  <a:schemeClr val="tx1"/>
                </a:solidFill>
              </a:rPr>
              <a:t>Evaluates production, impact, and quality of each line of business 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b="1" u="sng" dirty="0">
                <a:solidFill>
                  <a:srgbClr val="C00000"/>
                </a:solidFill>
              </a:rPr>
              <a:t>R</a:t>
            </a:r>
            <a:r>
              <a:rPr lang="en-US" dirty="0">
                <a:solidFill>
                  <a:schemeClr val="tx1"/>
                </a:solidFill>
              </a:rPr>
              <a:t>ESOURCE &amp; FINANCIAL MANAGEMENT </a:t>
            </a:r>
          </a:p>
          <a:p>
            <a:pPr algn="l"/>
            <a:r>
              <a:rPr lang="en-US" sz="2900" dirty="0">
                <a:solidFill>
                  <a:schemeClr val="tx1"/>
                </a:solidFill>
              </a:rPr>
              <a:t>Evaluates financial health, resource development &amp; management, and financial management/accounting systems &amp; procedures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b="1" u="sng" dirty="0">
                <a:solidFill>
                  <a:srgbClr val="C00000"/>
                </a:solidFill>
              </a:rPr>
              <a:t>O</a:t>
            </a:r>
            <a:r>
              <a:rPr lang="en-US" dirty="0">
                <a:solidFill>
                  <a:schemeClr val="tx1"/>
                </a:solidFill>
              </a:rPr>
              <a:t>RGANIZATIONAL MANAGEMENT &amp;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**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BOARD GOVERNANCE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**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900" dirty="0">
                <a:solidFill>
                  <a:schemeClr val="tx1"/>
                </a:solidFill>
              </a:rPr>
              <a:t>Evaluates corporate, board, committees/task groups and affiliated partnerships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118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093"/>
            <a:ext cx="7772400" cy="1102519"/>
          </a:xfrm>
        </p:spPr>
        <p:txBody>
          <a:bodyPr/>
          <a:lstStyle/>
          <a:p>
            <a:r>
              <a:rPr lang="en-US" dirty="0"/>
              <a:t>More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PRO</a:t>
            </a:r>
            <a:r>
              <a:rPr lang="en-US" u="sng" dirty="0">
                <a:solidFill>
                  <a:schemeClr val="accent6">
                    <a:lumMod val="50000"/>
                  </a:schemeClr>
                </a:solidFill>
              </a:rPr>
              <a:t>MPT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4447" y="1120612"/>
            <a:ext cx="8471647" cy="3074894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b="1" u="sng" dirty="0">
                <a:solidFill>
                  <a:schemeClr val="accent6">
                    <a:lumMod val="50000"/>
                  </a:schemeClr>
                </a:solidFill>
              </a:rPr>
              <a:t>M</a:t>
            </a:r>
            <a:r>
              <a:rPr lang="en-US" dirty="0">
                <a:solidFill>
                  <a:schemeClr val="tx1"/>
                </a:solidFill>
              </a:rPr>
              <a:t>ANAGEMENT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Evaluates staffing and personnel management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b="1" u="sng" dirty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en-US" dirty="0">
                <a:solidFill>
                  <a:schemeClr val="tx1"/>
                </a:solidFill>
              </a:rPr>
              <a:t>LANNING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Evaluates multi-year strategic and annual operational planning/community development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b="1" u="sng" dirty="0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ECHNICAL OPERATING &amp; COMPLIANCE SYSTEMS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Evaluates service delivery procedures, client &amp; contract management, and compliance systems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089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093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en-US" dirty="0"/>
              <a:t>After the assessment and the final report comes the OHTS 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4447" y="1120612"/>
            <a:ext cx="8471647" cy="3074894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Organizational Health Tracking System (OHTS) meets quarterly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Officers and senior leadership of NW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Includes related capital corporations as non-voting members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Cross-divisional risk assessment discussions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All NWO ratings are assessed annually, informed by annual off-site PRO reviews or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three-year PROMPT reviews.</a:t>
            </a:r>
          </a:p>
        </p:txBody>
      </p:sp>
    </p:spTree>
    <p:extLst>
      <p:ext uri="{BB962C8B-B14F-4D97-AF65-F5344CB8AC3E}">
        <p14:creationId xmlns:p14="http://schemas.microsoft.com/office/powerpoint/2010/main" val="1172478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b="-1368"/>
          <a:stretch/>
        </p:blipFill>
        <p:spPr>
          <a:xfrm>
            <a:off x="239057" y="173572"/>
            <a:ext cx="7098441" cy="4647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614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8099B-20E6-46EE-99EB-1F596FB8E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6544962" cy="1335438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Here’s my advice.  Some cool things can happen….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4BE81-542C-4D57-AB8B-5FA00ECCB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864"/>
            <a:ext cx="8229600" cy="298867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Use the assessment as an opportunity to learn about yourselves as Board members and NWWVT as an organization. Mia will ask you some really interesting  questions. </a:t>
            </a:r>
          </a:p>
          <a:p>
            <a:endParaRPr lang="en-US" dirty="0"/>
          </a:p>
          <a:p>
            <a:r>
              <a:rPr lang="en-US" dirty="0"/>
              <a:t>Take away best practices. Sometimes you don’t have to reinvent the wheel!</a:t>
            </a:r>
          </a:p>
          <a:p>
            <a:endParaRPr lang="en-US" dirty="0"/>
          </a:p>
          <a:p>
            <a:r>
              <a:rPr lang="en-US" dirty="0"/>
              <a:t>Be curious about what other network groups are doing.  Will it work in VT? </a:t>
            </a:r>
          </a:p>
          <a:p>
            <a:endParaRPr lang="en-US" dirty="0"/>
          </a:p>
          <a:p>
            <a:r>
              <a:rPr lang="en-US" dirty="0"/>
              <a:t>Be an informed ambassador. If you were in EIG—let your light shine!</a:t>
            </a:r>
          </a:p>
        </p:txBody>
      </p:sp>
    </p:spTree>
    <p:extLst>
      <p:ext uri="{BB962C8B-B14F-4D97-AF65-F5344CB8AC3E}">
        <p14:creationId xmlns:p14="http://schemas.microsoft.com/office/powerpoint/2010/main" val="1297025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F48420A342CE48A337A58C8D67043C" ma:contentTypeVersion="12" ma:contentTypeDescription="Create a new document." ma:contentTypeScope="" ma:versionID="976542fd7e5db5e92921b43830c89bbd">
  <xsd:schema xmlns:xsd="http://www.w3.org/2001/XMLSchema" xmlns:xs="http://www.w3.org/2001/XMLSchema" xmlns:p="http://schemas.microsoft.com/office/2006/metadata/properties" xmlns:ns3="118915a0-e6c1-4e69-bbf5-bf063e65eeca" xmlns:ns4="d02055a7-8bad-402e-9bce-9204de48c307" targetNamespace="http://schemas.microsoft.com/office/2006/metadata/properties" ma:root="true" ma:fieldsID="10cb5c828073d3f7f6d19de94e0e4f0e" ns3:_="" ns4:_="">
    <xsd:import namespace="118915a0-e6c1-4e69-bbf5-bf063e65eeca"/>
    <xsd:import namespace="d02055a7-8bad-402e-9bce-9204de48c3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8915a0-e6c1-4e69-bbf5-bf063e65ee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2055a7-8bad-402e-9bce-9204de48c30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42BDC3-6E22-4D70-B392-FE9428F1DFDD}">
  <ds:schemaRefs>
    <ds:schemaRef ds:uri="http://purl.org/dc/terms/"/>
    <ds:schemaRef ds:uri="d02055a7-8bad-402e-9bce-9204de48c307"/>
    <ds:schemaRef ds:uri="http://schemas.microsoft.com/office/2006/documentManagement/types"/>
    <ds:schemaRef ds:uri="118915a0-e6c1-4e69-bbf5-bf063e65eeca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876C74B-1A8D-4DA1-87D9-64A840A211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8915a0-e6c1-4e69-bbf5-bf063e65eeca"/>
    <ds:schemaRef ds:uri="d02055a7-8bad-402e-9bce-9204de48c3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E6D2E01-447D-477D-839D-3935856D013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720</Words>
  <Application>Microsoft Office PowerPoint</Application>
  <PresentationFormat>On-screen Show (16:9)</PresentationFormat>
  <Paragraphs>79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Franklin Gothic Book</vt:lpstr>
      <vt:lpstr>Franklin Gothic Demi Cond</vt:lpstr>
      <vt:lpstr>Franklin Gothic Medium</vt:lpstr>
      <vt:lpstr>Office Theme</vt:lpstr>
      <vt:lpstr> NW Three-Year Assessment:   What is it and why (do we do it?) </vt:lpstr>
      <vt:lpstr> Why does NW do an assessment?</vt:lpstr>
      <vt:lpstr>Assessment Phases</vt:lpstr>
      <vt:lpstr>  Program Review: PROMPT</vt:lpstr>
      <vt:lpstr>What is PROMPT? </vt:lpstr>
      <vt:lpstr>More PROMPT</vt:lpstr>
      <vt:lpstr>After the assessment and the final report comes the OHTS Committee</vt:lpstr>
      <vt:lpstr>PowerPoint Presentation</vt:lpstr>
      <vt:lpstr>  Here’s my advice.  Some cool things can happen….   </vt:lpstr>
      <vt:lpstr>Cool things will happen but you need to be prepared!</vt:lpstr>
      <vt:lpstr>This is the last slide, I swear….</vt:lpstr>
    </vt:vector>
  </TitlesOfParts>
  <Manager/>
  <Company>NeighborWorks America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Kathryn Marren</dc:creator>
  <cp:keywords/>
  <dc:description/>
  <cp:lastModifiedBy>Heather Starzynski</cp:lastModifiedBy>
  <cp:revision>26</cp:revision>
  <dcterms:created xsi:type="dcterms:W3CDTF">2016-03-24T20:20:45Z</dcterms:created>
  <dcterms:modified xsi:type="dcterms:W3CDTF">2022-01-13T03:12:45Z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0x0101005DF48420A342CE48A337A58C8D67043C</vt:lpwstr>
  </property>
</Properties>
</file>