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2"/>
  </p:notesMasterIdLst>
  <p:sldIdLst>
    <p:sldId id="266" r:id="rId5"/>
    <p:sldId id="312" r:id="rId6"/>
    <p:sldId id="309" r:id="rId7"/>
    <p:sldId id="310" r:id="rId8"/>
    <p:sldId id="311" r:id="rId9"/>
    <p:sldId id="313" r:id="rId10"/>
    <p:sldId id="30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4BC3F7-DD58-47B8-8766-4B0F74D409D6}" v="16" dt="2021-10-27T19:21:15.4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Starzynski" userId="d2c91928-0b19-4b67-9391-a995319edf64" providerId="ADAL" clId="{56DFB815-1598-4F40-8F70-2A9A0570BD62}"/>
    <pc:docChg chg="custSel modSld">
      <pc:chgData name="Heather Starzynski" userId="d2c91928-0b19-4b67-9391-a995319edf64" providerId="ADAL" clId="{56DFB815-1598-4F40-8F70-2A9A0570BD62}" dt="2021-10-27T14:40:03.045" v="1434" actId="313"/>
      <pc:docMkLst>
        <pc:docMk/>
      </pc:docMkLst>
      <pc:sldChg chg="modSp mod">
        <pc:chgData name="Heather Starzynski" userId="d2c91928-0b19-4b67-9391-a995319edf64" providerId="ADAL" clId="{56DFB815-1598-4F40-8F70-2A9A0570BD62}" dt="2021-10-27T14:40:03.045" v="1434" actId="313"/>
        <pc:sldMkLst>
          <pc:docMk/>
          <pc:sldMk cId="895915843" sldId="266"/>
        </pc:sldMkLst>
        <pc:spChg chg="mod">
          <ac:chgData name="Heather Starzynski" userId="d2c91928-0b19-4b67-9391-a995319edf64" providerId="ADAL" clId="{56DFB815-1598-4F40-8F70-2A9A0570BD62}" dt="2021-10-27T14:40:03.045" v="1434" actId="313"/>
          <ac:spMkLst>
            <pc:docMk/>
            <pc:sldMk cId="895915843" sldId="266"/>
            <ac:spMk id="3" creationId="{255E1F2F-E259-4EA8-9FFD-3A10AF541859}"/>
          </ac:spMkLst>
        </pc:spChg>
      </pc:sldChg>
      <pc:sldChg chg="modSp mod modNotesTx">
        <pc:chgData name="Heather Starzynski" userId="d2c91928-0b19-4b67-9391-a995319edf64" providerId="ADAL" clId="{56DFB815-1598-4F40-8F70-2A9A0570BD62}" dt="2021-10-27T14:39:58.421" v="1433" actId="14734"/>
        <pc:sldMkLst>
          <pc:docMk/>
          <pc:sldMk cId="325379665" sldId="311"/>
        </pc:sldMkLst>
        <pc:graphicFrameChg chg="modGraphic">
          <ac:chgData name="Heather Starzynski" userId="d2c91928-0b19-4b67-9391-a995319edf64" providerId="ADAL" clId="{56DFB815-1598-4F40-8F70-2A9A0570BD62}" dt="2021-10-27T14:39:58.421" v="1433" actId="14734"/>
          <ac:graphicFrameMkLst>
            <pc:docMk/>
            <pc:sldMk cId="325379665" sldId="311"/>
            <ac:graphicFrameMk id="7" creationId="{4CB904DF-8B42-4945-9ABD-2EAB534D274F}"/>
          </ac:graphicFrameMkLst>
        </pc:graphicFrameChg>
      </pc:sldChg>
    </pc:docChg>
  </pc:docChgLst>
  <pc:docChgLst>
    <pc:chgData name="Heather Starzynski" userId="d2c91928-0b19-4b67-9391-a995319edf64" providerId="ADAL" clId="{0B4BC3F7-DD58-47B8-8766-4B0F74D409D6}"/>
    <pc:docChg chg="undo custSel addSld modSld">
      <pc:chgData name="Heather Starzynski" userId="d2c91928-0b19-4b67-9391-a995319edf64" providerId="ADAL" clId="{0B4BC3F7-DD58-47B8-8766-4B0F74D409D6}" dt="2021-10-27T19:31:36.920" v="1271" actId="20577"/>
      <pc:docMkLst>
        <pc:docMk/>
      </pc:docMkLst>
      <pc:sldChg chg="modSp mod">
        <pc:chgData name="Heather Starzynski" userId="d2c91928-0b19-4b67-9391-a995319edf64" providerId="ADAL" clId="{0B4BC3F7-DD58-47B8-8766-4B0F74D409D6}" dt="2021-10-27T14:40:32.946" v="4" actId="20577"/>
        <pc:sldMkLst>
          <pc:docMk/>
          <pc:sldMk cId="895915843" sldId="266"/>
        </pc:sldMkLst>
        <pc:spChg chg="mod">
          <ac:chgData name="Heather Starzynski" userId="d2c91928-0b19-4b67-9391-a995319edf64" providerId="ADAL" clId="{0B4BC3F7-DD58-47B8-8766-4B0F74D409D6}" dt="2021-10-27T14:40:32.946" v="4" actId="20577"/>
          <ac:spMkLst>
            <pc:docMk/>
            <pc:sldMk cId="895915843" sldId="266"/>
            <ac:spMk id="3" creationId="{255E1F2F-E259-4EA8-9FFD-3A10AF541859}"/>
          </ac:spMkLst>
        </pc:spChg>
      </pc:sldChg>
      <pc:sldChg chg="modNotesTx">
        <pc:chgData name="Heather Starzynski" userId="d2c91928-0b19-4b67-9391-a995319edf64" providerId="ADAL" clId="{0B4BC3F7-DD58-47B8-8766-4B0F74D409D6}" dt="2021-10-27T19:18:06.046" v="5" actId="6549"/>
        <pc:sldMkLst>
          <pc:docMk/>
          <pc:sldMk cId="325379665" sldId="311"/>
        </pc:sldMkLst>
      </pc:sldChg>
      <pc:sldChg chg="addSp delSp modSp new mod">
        <pc:chgData name="Heather Starzynski" userId="d2c91928-0b19-4b67-9391-a995319edf64" providerId="ADAL" clId="{0B4BC3F7-DD58-47B8-8766-4B0F74D409D6}" dt="2021-10-27T19:31:36.920" v="1271" actId="20577"/>
        <pc:sldMkLst>
          <pc:docMk/>
          <pc:sldMk cId="3790448443" sldId="313"/>
        </pc:sldMkLst>
        <pc:spChg chg="mod">
          <ac:chgData name="Heather Starzynski" userId="d2c91928-0b19-4b67-9391-a995319edf64" providerId="ADAL" clId="{0B4BC3F7-DD58-47B8-8766-4B0F74D409D6}" dt="2021-10-27T19:30:57.268" v="1200" actId="1076"/>
          <ac:spMkLst>
            <pc:docMk/>
            <pc:sldMk cId="3790448443" sldId="313"/>
            <ac:spMk id="2" creationId="{53CCE2BF-4919-4C27-8574-4B275B93839C}"/>
          </ac:spMkLst>
        </pc:spChg>
        <pc:spChg chg="del mod">
          <ac:chgData name="Heather Starzynski" userId="d2c91928-0b19-4b67-9391-a995319edf64" providerId="ADAL" clId="{0B4BC3F7-DD58-47B8-8766-4B0F74D409D6}" dt="2021-10-27T19:18:32.535" v="25" actId="22"/>
          <ac:spMkLst>
            <pc:docMk/>
            <pc:sldMk cId="3790448443" sldId="313"/>
            <ac:spMk id="3" creationId="{6E51566C-5109-452C-845C-613563827454}"/>
          </ac:spMkLst>
        </pc:spChg>
        <pc:spChg chg="add del mod">
          <ac:chgData name="Heather Starzynski" userId="d2c91928-0b19-4b67-9391-a995319edf64" providerId="ADAL" clId="{0B4BC3F7-DD58-47B8-8766-4B0F74D409D6}" dt="2021-10-27T19:19:08.357" v="33"/>
          <ac:spMkLst>
            <pc:docMk/>
            <pc:sldMk cId="3790448443" sldId="313"/>
            <ac:spMk id="7" creationId="{4453F9CA-538C-4600-94BF-2D49996C1312}"/>
          </ac:spMkLst>
        </pc:spChg>
        <pc:spChg chg="add del mod">
          <ac:chgData name="Heather Starzynski" userId="d2c91928-0b19-4b67-9391-a995319edf64" providerId="ADAL" clId="{0B4BC3F7-DD58-47B8-8766-4B0F74D409D6}" dt="2021-10-27T19:19:21.370" v="35"/>
          <ac:spMkLst>
            <pc:docMk/>
            <pc:sldMk cId="3790448443" sldId="313"/>
            <ac:spMk id="11" creationId="{694D3097-1DAB-44BE-AD88-0B3AA8C8A546}"/>
          </ac:spMkLst>
        </pc:spChg>
        <pc:graphicFrameChg chg="add del mod">
          <ac:chgData name="Heather Starzynski" userId="d2c91928-0b19-4b67-9391-a995319edf64" providerId="ADAL" clId="{0B4BC3F7-DD58-47B8-8766-4B0F74D409D6}" dt="2021-10-27T19:19:02.316" v="32"/>
          <ac:graphicFrameMkLst>
            <pc:docMk/>
            <pc:sldMk cId="3790448443" sldId="313"/>
            <ac:graphicFrameMk id="8" creationId="{DE0F1718-1D61-4AE6-BA0A-3A0D7EF0CACD}"/>
          </ac:graphicFrameMkLst>
        </pc:graphicFrameChg>
        <pc:graphicFrameChg chg="add del mod">
          <ac:chgData name="Heather Starzynski" userId="d2c91928-0b19-4b67-9391-a995319edf64" providerId="ADAL" clId="{0B4BC3F7-DD58-47B8-8766-4B0F74D409D6}" dt="2021-10-27T19:19:16.140" v="34" actId="478"/>
          <ac:graphicFrameMkLst>
            <pc:docMk/>
            <pc:sldMk cId="3790448443" sldId="313"/>
            <ac:graphicFrameMk id="9" creationId="{4BCACCAF-BE5D-4DC8-A705-4A6B8E33AC8D}"/>
          </ac:graphicFrameMkLst>
        </pc:graphicFrameChg>
        <pc:graphicFrameChg chg="add mod modGraphic">
          <ac:chgData name="Heather Starzynski" userId="d2c91928-0b19-4b67-9391-a995319edf64" providerId="ADAL" clId="{0B4BC3F7-DD58-47B8-8766-4B0F74D409D6}" dt="2021-10-27T19:31:36.920" v="1271" actId="20577"/>
          <ac:graphicFrameMkLst>
            <pc:docMk/>
            <pc:sldMk cId="3790448443" sldId="313"/>
            <ac:graphicFrameMk id="12" creationId="{BEE3E162-CAA0-4545-9414-7A32AC36115B}"/>
          </ac:graphicFrameMkLst>
        </pc:graphicFrameChg>
        <pc:picChg chg="add del mod ord">
          <ac:chgData name="Heather Starzynski" userId="d2c91928-0b19-4b67-9391-a995319edf64" providerId="ADAL" clId="{0B4BC3F7-DD58-47B8-8766-4B0F74D409D6}" dt="2021-10-27T19:18:46.127" v="30" actId="478"/>
          <ac:picMkLst>
            <pc:docMk/>
            <pc:sldMk cId="3790448443" sldId="313"/>
            <ac:picMk id="5" creationId="{8D827AE6-2FA7-409F-886C-3105D9E10AC7}"/>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dgm:spPr/>
      <dgm:t>
        <a:bodyPr/>
        <a:lstStyle/>
        <a:p>
          <a:pPr>
            <a:lnSpc>
              <a:spcPct val="100000"/>
            </a:lnSpc>
            <a:defRPr cap="all"/>
          </a:pPr>
          <a:r>
            <a:rPr lang="en-US" dirty="0"/>
            <a:t>Lorem ipsum dolor sit amet, consectetuer adipiscing elit.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lnSpc>
              <a:spcPct val="100000"/>
            </a:lnSpc>
            <a:defRPr cap="all"/>
          </a:pPr>
          <a:r>
            <a:rPr lang="en-US" dirty="0"/>
            <a:t>Nunc viverra imperdiet enim. Fusce est. Vivamus a tellus.</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lnSpc>
              <a:spcPct val="100000"/>
            </a:lnSpc>
            <a:defRPr cap="all"/>
          </a:pPr>
          <a:r>
            <a:rPr lang="en-US" dirty="0"/>
            <a:t>Pellentesque habitant morbi tristique senectus et netus.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Pie chart"/>
        </a:ext>
      </dgm:extLst>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ullseye"/>
        </a:ext>
      </dgm:extLst>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Stopwatch"/>
        </a:ext>
      </dgm:extLst>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Lorem ipsum dolor sit amet, consectetuer adipiscing elit. </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Nunc viverra imperdiet enim. Fusce est. Vivamus a tellus.</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cap="all"/>
          </a:pPr>
          <a:r>
            <a:rPr lang="en-US" sz="1700" kern="1200" dirty="0"/>
            <a:t>Pellentesque habitant morbi tristique senectus et netus.</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F22A7-223D-4F67-9180-3467C65AD596}" type="datetimeFigureOut">
              <a:rPr lang="en-US" smtClean="0"/>
              <a:t>10/27/2021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A7568-61C7-48A3-A031-C61B70379FC2}" type="slidenum">
              <a:rPr lang="en-US" smtClean="0"/>
              <a:t>‹#›</a:t>
            </a:fld>
            <a:endParaRPr lang="en-US"/>
          </a:p>
        </p:txBody>
      </p:sp>
    </p:spTree>
    <p:extLst>
      <p:ext uri="{BB962C8B-B14F-4D97-AF65-F5344CB8AC3E}">
        <p14:creationId xmlns:p14="http://schemas.microsoft.com/office/powerpoint/2010/main" val="189471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EA7568-61C7-48A3-A031-C61B70379FC2}" type="slidenum">
              <a:rPr lang="en-US" smtClean="0"/>
              <a:t>5</a:t>
            </a:fld>
            <a:endParaRPr lang="en-US"/>
          </a:p>
        </p:txBody>
      </p:sp>
    </p:spTree>
    <p:extLst>
      <p:ext uri="{BB962C8B-B14F-4D97-AF65-F5344CB8AC3E}">
        <p14:creationId xmlns:p14="http://schemas.microsoft.com/office/powerpoint/2010/main" val="3000648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10/27/2021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10/27/2021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10/27/2021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10/27/2021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10/27/2021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10/27/2021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10/27/2021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10/27/2021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10/27/2021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10/27/2021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dirty="0"/>
              <a:t>NWWVT Strategic Plan Draft</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238616"/>
          </a:xfrm>
        </p:spPr>
        <p:txBody>
          <a:bodyPr>
            <a:normAutofit/>
          </a:bodyPr>
          <a:lstStyle/>
          <a:p>
            <a:r>
              <a:rPr lang="en-US" dirty="0"/>
              <a:t>board Meeting</a:t>
            </a:r>
          </a:p>
          <a:p>
            <a:r>
              <a:rPr lang="en-US" dirty="0"/>
              <a:t>10/27/21</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D6083-7501-4CFF-B62C-D0D1FC9BC548}"/>
              </a:ext>
            </a:extLst>
          </p:cNvPr>
          <p:cNvSpPr>
            <a:spLocks noGrp="1"/>
          </p:cNvSpPr>
          <p:nvPr>
            <p:ph type="title"/>
          </p:nvPr>
        </p:nvSpPr>
        <p:spPr/>
        <p:txBody>
          <a:bodyPr/>
          <a:lstStyle/>
          <a:p>
            <a:r>
              <a:rPr lang="en-US" dirty="0"/>
              <a:t>Core Values</a:t>
            </a:r>
          </a:p>
        </p:txBody>
      </p:sp>
      <p:sp>
        <p:nvSpPr>
          <p:cNvPr id="3" name="Content Placeholder 2">
            <a:extLst>
              <a:ext uri="{FF2B5EF4-FFF2-40B4-BE49-F238E27FC236}">
                <a16:creationId xmlns:a16="http://schemas.microsoft.com/office/drawing/2014/main" id="{0D91FD12-E0B4-4504-BC75-5D306801D99C}"/>
              </a:ext>
            </a:extLst>
          </p:cNvPr>
          <p:cNvSpPr>
            <a:spLocks noGrp="1"/>
          </p:cNvSpPr>
          <p:nvPr>
            <p:ph idx="1"/>
          </p:nvPr>
        </p:nvSpPr>
        <p:spPr/>
        <p:txBody>
          <a:bodyPr>
            <a:normAutofit fontScale="85000" lnSpcReduction="10000"/>
          </a:bodyPr>
          <a:lstStyle/>
          <a:p>
            <a:pPr marL="342900" marR="0" lvl="0" indent="-342900" fontAlgn="base">
              <a:spcBef>
                <a:spcPts val="0"/>
              </a:spcBef>
              <a:spcAft>
                <a:spcPts val="0"/>
              </a:spcAft>
              <a:buFont typeface="Symbol" panose="05050102010706020507" pitchFamily="18" charset="2"/>
              <a:buChar char=""/>
            </a:pPr>
            <a:r>
              <a:rPr lang="en-US" sz="1800" b="1" spc="35" dirty="0">
                <a:solidFill>
                  <a:srgbClr val="262626"/>
                </a:solidFill>
                <a:effectLst/>
                <a:latin typeface="Calibri" panose="020F0502020204030204" pitchFamily="34" charset="0"/>
                <a:ea typeface="Calibri" panose="020F0502020204030204" pitchFamily="34" charset="0"/>
              </a:rPr>
              <a:t>Belonging:</a:t>
            </a:r>
            <a:r>
              <a:rPr lang="en-US" sz="1800" spc="35" dirty="0">
                <a:solidFill>
                  <a:srgbClr val="262626"/>
                </a:solidFill>
                <a:effectLst/>
                <a:latin typeface="Calibri" panose="020F0502020204030204" pitchFamily="34" charset="0"/>
                <a:ea typeface="Calibri" panose="020F0502020204030204" pitchFamily="34" charset="0"/>
              </a:rPr>
              <a:t> We believe in a culture which support</a:t>
            </a:r>
            <a:r>
              <a:rPr lang="en-US" sz="1800" spc="35" dirty="0">
                <a:solidFill>
                  <a:srgbClr val="0D0D0D"/>
                </a:solidFill>
                <a:effectLst/>
                <a:latin typeface="Calibri" panose="020F0502020204030204" pitchFamily="34" charset="0"/>
                <a:ea typeface="Calibri" panose="020F0502020204030204" pitchFamily="34" charset="0"/>
              </a:rPr>
              <a:t>s trust,</a:t>
            </a:r>
            <a:r>
              <a:rPr lang="en-US" sz="1800" spc="35" dirty="0">
                <a:solidFill>
                  <a:srgbClr val="FF0000"/>
                </a:solidFill>
                <a:effectLst/>
                <a:latin typeface="Calibri" panose="020F0502020204030204" pitchFamily="34" charset="0"/>
                <a:ea typeface="Calibri" panose="020F0502020204030204" pitchFamily="34" charset="0"/>
              </a:rPr>
              <a:t> </a:t>
            </a:r>
            <a:r>
              <a:rPr lang="en-US" sz="1800" spc="35" dirty="0">
                <a:solidFill>
                  <a:srgbClr val="262626"/>
                </a:solidFill>
                <a:effectLst/>
                <a:latin typeface="Calibri" panose="020F0502020204030204" pitchFamily="34" charset="0"/>
                <a:ea typeface="Calibri" panose="020F0502020204030204" pitchFamily="34" charset="0"/>
              </a:rPr>
              <a:t>inclusiveness, dignity, gratitude and respect for and within our relationships with one another, our customers, and our partners.</a:t>
            </a:r>
            <a:endParaRPr lang="en-US" sz="1800" dirty="0">
              <a:effectLst/>
              <a:latin typeface="Times New Roman" panose="02020603050405020304" pitchFamily="18" charset="0"/>
              <a:ea typeface="Times New Roman" panose="02020603050405020304" pitchFamily="18" charset="0"/>
            </a:endParaRPr>
          </a:p>
          <a:p>
            <a:pPr marL="20955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b="1" spc="35" dirty="0">
                <a:solidFill>
                  <a:srgbClr val="262626"/>
                </a:solidFill>
                <a:effectLst/>
                <a:latin typeface="Calibri" panose="020F0502020204030204" pitchFamily="34" charset="0"/>
                <a:ea typeface="Calibri" panose="020F0502020204030204" pitchFamily="34" charset="0"/>
              </a:rPr>
              <a:t>Collaboration</a:t>
            </a:r>
            <a:r>
              <a:rPr lang="en-US" sz="1800" spc="35" dirty="0">
                <a:solidFill>
                  <a:srgbClr val="262626"/>
                </a:solidFill>
                <a:effectLst/>
                <a:latin typeface="Calibri" panose="020F0502020204030204" pitchFamily="34" charset="0"/>
                <a:ea typeface="Calibri" panose="020F0502020204030204" pitchFamily="34" charset="0"/>
              </a:rPr>
              <a:t>:  </a:t>
            </a:r>
            <a:r>
              <a:rPr lang="en-US" sz="1800" spc="35" dirty="0">
                <a:effectLst/>
                <a:latin typeface="Calibri" panose="020F0502020204030204" pitchFamily="34" charset="0"/>
                <a:ea typeface="Calibri" panose="020F0502020204030204" pitchFamily="34" charset="0"/>
              </a:rPr>
              <a:t>We believe in a culture in which partnerships and teamwork, both internally and externally, are vital for the greatest impact in our work and to meet the needs of the communities we serve.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0955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b="1" spc="35" dirty="0">
                <a:effectLst/>
                <a:latin typeface="Calibri" panose="020F0502020204030204" pitchFamily="34" charset="0"/>
                <a:ea typeface="Calibri" panose="020F0502020204030204" pitchFamily="34" charset="0"/>
              </a:rPr>
              <a:t>Innovation: </a:t>
            </a:r>
            <a:r>
              <a:rPr lang="en-US" sz="1800" spc="35" dirty="0">
                <a:effectLst/>
                <a:latin typeface="Calibri" panose="020F0502020204030204" pitchFamily="34" charset="0"/>
                <a:ea typeface="Calibri" panose="020F0502020204030204" pitchFamily="34" charset="0"/>
              </a:rPr>
              <a:t>We believe in a culture which supports curiosity, creativity and flexibility </a:t>
            </a:r>
            <a:r>
              <a:rPr lang="en-US" sz="1800" spc="35" dirty="0">
                <a:latin typeface="Calibri" panose="020F0502020204030204" pitchFamily="34" charset="0"/>
                <a:ea typeface="Calibri" panose="020F0502020204030204" pitchFamily="34" charset="0"/>
              </a:rPr>
              <a:t>as this </a:t>
            </a:r>
            <a:r>
              <a:rPr lang="en-US" sz="1800" spc="35" dirty="0">
                <a:effectLst/>
                <a:latin typeface="Calibri" panose="020F0502020204030204" pitchFamily="34" charset="0"/>
                <a:ea typeface="Calibri" panose="020F0502020204030204" pitchFamily="34" charset="0"/>
              </a:rPr>
              <a:t>provides the foundation to adapt, thrive and grow. </a:t>
            </a:r>
            <a:r>
              <a:rPr lang="en-US" sz="1800" dirty="0">
                <a:effectLst/>
                <a:latin typeface="Calibri" panose="020F0502020204030204" pitchFamily="34"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a:p>
            <a:pPr marL="209550" marR="0" fontAlgn="base">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b="1" spc="35"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Excellence:</a:t>
            </a:r>
            <a:r>
              <a:rPr lang="en-US" sz="1800" spc="35" dirty="0">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 </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We believe in a culture that values learning, feedback, </a:t>
            </a:r>
            <a:r>
              <a:rPr lang="en-US" sz="1800" dirty="0">
                <a:effectLst/>
                <a:latin typeface="Calibri" panose="020F0502020204030204" pitchFamily="34" charset="0"/>
                <a:ea typeface="Calibri" panose="020F0502020204030204" pitchFamily="34" charset="0"/>
                <a:cs typeface="Times New Roman" panose="02020603050405020304" pitchFamily="18" charset="0"/>
              </a:rPr>
              <a:t>integrity, </a:t>
            </a:r>
            <a:r>
              <a:rPr lang="en-US" sz="1800" spc="35" dirty="0">
                <a:effectLst/>
                <a:latin typeface="Calibri" panose="020F0502020204030204" pitchFamily="34" charset="0"/>
                <a:ea typeface="Calibri" panose="020F0502020204030204" pitchFamily="34" charset="0"/>
                <a:cs typeface="Times New Roman" panose="02020603050405020304" pitchFamily="18" charset="0"/>
              </a:rPr>
              <a:t>accountability and competence in our work, and so we support and invest in staff capacity and systems to fulfill this value and stay true to our mission. </a:t>
            </a:r>
            <a:endParaRPr lang="en-US" sz="1800" dirty="0">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endParaRPr lang="en-US" sz="1800" b="1" spc="35"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fontAlgn="base">
              <a:spcBef>
                <a:spcPts val="0"/>
              </a:spcBef>
              <a:spcAft>
                <a:spcPts val="0"/>
              </a:spcAft>
              <a:buFont typeface="Symbol" panose="05050102010706020507" pitchFamily="18" charset="2"/>
              <a:buChar char=""/>
            </a:pPr>
            <a:r>
              <a:rPr lang="en-US" sz="1800" b="1" spc="35" dirty="0">
                <a:effectLst/>
                <a:latin typeface="Calibri" panose="020F0502020204030204" pitchFamily="34" charset="0"/>
                <a:ea typeface="Calibri" panose="020F0502020204030204" pitchFamily="34" charset="0"/>
              </a:rPr>
              <a:t>Advocacy</a:t>
            </a:r>
            <a:r>
              <a:rPr lang="en-US" sz="1800" spc="35" dirty="0">
                <a:effectLst/>
                <a:latin typeface="Calibri" panose="020F0502020204030204" pitchFamily="34" charset="0"/>
                <a:ea typeface="Calibri" panose="020F0502020204030204" pitchFamily="34" charset="0"/>
              </a:rPr>
              <a:t>: We believe in a culture which supports compassion and empathy for our customers throughout their engagement with us. We are also thought leaders who advocate for rural housing within our sphere of influence to give voice to those with needs which have not yet been met.</a:t>
            </a:r>
            <a:endParaRPr lang="en-US" dirty="0"/>
          </a:p>
        </p:txBody>
      </p:sp>
    </p:spTree>
    <p:extLst>
      <p:ext uri="{BB962C8B-B14F-4D97-AF65-F5344CB8AC3E}">
        <p14:creationId xmlns:p14="http://schemas.microsoft.com/office/powerpoint/2010/main" val="3889169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2963-EC11-47FE-B789-00245676F5D1}"/>
              </a:ext>
            </a:extLst>
          </p:cNvPr>
          <p:cNvSpPr>
            <a:spLocks noGrp="1"/>
          </p:cNvSpPr>
          <p:nvPr>
            <p:ph type="title"/>
          </p:nvPr>
        </p:nvSpPr>
        <p:spPr/>
        <p:txBody>
          <a:bodyPr/>
          <a:lstStyle/>
          <a:p>
            <a:r>
              <a:rPr lang="en-US" dirty="0"/>
              <a:t>Vision 2027</a:t>
            </a:r>
          </a:p>
        </p:txBody>
      </p:sp>
      <p:sp>
        <p:nvSpPr>
          <p:cNvPr id="3" name="Content Placeholder 2">
            <a:extLst>
              <a:ext uri="{FF2B5EF4-FFF2-40B4-BE49-F238E27FC236}">
                <a16:creationId xmlns:a16="http://schemas.microsoft.com/office/drawing/2014/main" id="{EF22B83C-C044-42A4-86B0-B4A14AC4FAC2}"/>
              </a:ext>
            </a:extLst>
          </p:cNvPr>
          <p:cNvSpPr>
            <a:spLocks noGrp="1"/>
          </p:cNvSpPr>
          <p:nvPr>
            <p:ph idx="1"/>
          </p:nvPr>
        </p:nvSpPr>
        <p:spPr>
          <a:xfrm>
            <a:off x="1066800" y="2339643"/>
            <a:ext cx="10058400" cy="2438632"/>
          </a:xfrm>
        </p:spPr>
        <p:txBody>
          <a:bodyPr>
            <a:normAutofit fontScale="92500" lnSpcReduction="20000"/>
          </a:bodyPr>
          <a:lstStyle/>
          <a:p>
            <a:pPr marL="0" marR="0" algn="ctr">
              <a:lnSpc>
                <a:spcPct val="107000"/>
              </a:lnSpc>
              <a:spcBef>
                <a:spcPts val="0"/>
              </a:spcBef>
              <a:spcAft>
                <a:spcPts val="8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NWWVT is grounded in a culture which supports </a:t>
            </a:r>
          </a:p>
          <a:p>
            <a:pPr marL="0" marR="0" algn="ctr">
              <a:lnSpc>
                <a:spcPct val="107000"/>
              </a:lnSpc>
              <a:spcBef>
                <a:spcPts val="0"/>
              </a:spcBef>
              <a:spcAft>
                <a:spcPts val="8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race, equity, diversity and inclusion (REDI), </a:t>
            </a:r>
          </a:p>
          <a:p>
            <a:pPr marL="0" marR="0" algn="ctr">
              <a:lnSpc>
                <a:spcPct val="107000"/>
              </a:lnSpc>
              <a:spcBef>
                <a:spcPts val="0"/>
              </a:spcBef>
              <a:spcAft>
                <a:spcPts val="8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has expanded our reach and deepened our impact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in support of current and potential rural homebuyers, homeowners, </a:t>
            </a:r>
          </a:p>
          <a:p>
            <a:pPr marL="0" marR="0" algn="ctr">
              <a:lnSpc>
                <a:spcPct val="107000"/>
              </a:lnSpc>
              <a:spcBef>
                <a:spcPts val="0"/>
              </a:spcBef>
              <a:spcAft>
                <a:spcPts val="8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landlords, tenants and customers across the program areas of </a:t>
            </a:r>
          </a:p>
          <a:p>
            <a:pPr marL="0" marR="0" algn="ctr">
              <a:lnSpc>
                <a:spcPct val="107000"/>
              </a:lnSpc>
              <a:spcBef>
                <a:spcPts val="0"/>
              </a:spcBef>
              <a:spcAft>
                <a:spcPts val="800"/>
              </a:spcAft>
            </a:pPr>
            <a:r>
              <a:rPr lang="en-US" sz="2400" dirty="0">
                <a:effectLst/>
                <a:latin typeface="Calibri" panose="020F0502020204030204" pitchFamily="34" charset="0"/>
                <a:ea typeface="Times New Roman" panose="02020603050405020304" pitchFamily="18" charset="0"/>
                <a:cs typeface="Calibri" panose="020F0502020204030204" pitchFamily="34" charset="0"/>
              </a:rPr>
              <a:t>counseling and education, lending, energy efficiency, and home and rental repair.</a:t>
            </a:r>
            <a:endParaRPr lang="en-US" dirty="0"/>
          </a:p>
        </p:txBody>
      </p:sp>
    </p:spTree>
    <p:extLst>
      <p:ext uri="{BB962C8B-B14F-4D97-AF65-F5344CB8AC3E}">
        <p14:creationId xmlns:p14="http://schemas.microsoft.com/office/powerpoint/2010/main" val="3102107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5CD7D-7FD2-48F9-8540-92B92E2E10CB}"/>
              </a:ext>
            </a:extLst>
          </p:cNvPr>
          <p:cNvSpPr>
            <a:spLocks noGrp="1"/>
          </p:cNvSpPr>
          <p:nvPr>
            <p:ph type="title"/>
          </p:nvPr>
        </p:nvSpPr>
        <p:spPr/>
        <p:txBody>
          <a:bodyPr/>
          <a:lstStyle/>
          <a:p>
            <a:r>
              <a:rPr lang="en-US" dirty="0"/>
              <a:t>We are all things home.</a:t>
            </a:r>
          </a:p>
        </p:txBody>
      </p:sp>
      <p:sp>
        <p:nvSpPr>
          <p:cNvPr id="3" name="Content Placeholder 2">
            <a:extLst>
              <a:ext uri="{FF2B5EF4-FFF2-40B4-BE49-F238E27FC236}">
                <a16:creationId xmlns:a16="http://schemas.microsoft.com/office/drawing/2014/main" id="{27918F48-A610-4EB1-87C6-0F65ABEC7CD4}"/>
              </a:ext>
            </a:extLst>
          </p:cNvPr>
          <p:cNvSpPr>
            <a:spLocks noGrp="1"/>
          </p:cNvSpPr>
          <p:nvPr>
            <p:ph idx="1"/>
          </p:nvPr>
        </p:nvSpPr>
        <p:spPr>
          <a:xfrm>
            <a:off x="895944" y="2108201"/>
            <a:ext cx="10058400" cy="3760891"/>
          </a:xfrm>
        </p:spPr>
        <p:txBody>
          <a:bodyPr/>
          <a:lstStyle/>
          <a:p>
            <a:pPr marL="0" marR="0" indent="0">
              <a:lnSpc>
                <a:spcPct val="107000"/>
              </a:lnSpc>
              <a:spcBef>
                <a:spcPts val="0"/>
              </a:spcBef>
              <a:spcAft>
                <a:spcPts val="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Part 1 (2022 – 2024)</a:t>
            </a:r>
          </a:p>
          <a:p>
            <a:pPr marL="0" marR="0" indent="0">
              <a:lnSpc>
                <a:spcPct val="107000"/>
              </a:lnSpc>
              <a:spcBef>
                <a:spcPts val="0"/>
              </a:spcBef>
              <a:spcAft>
                <a:spcPts val="0"/>
              </a:spcAft>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Shoring up our Foundation for a Thriving NWWVT: </a:t>
            </a:r>
          </a:p>
          <a:p>
            <a:pPr marL="0" marR="0" indent="0">
              <a:lnSpc>
                <a:spcPct val="107000"/>
              </a:lnSpc>
              <a:spcBef>
                <a:spcPts val="0"/>
              </a:spcBef>
              <a:spcAft>
                <a:spcPts val="0"/>
              </a:spcAft>
              <a:buNone/>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Through inclusive and intentional collaboration, by 2024 NWWVT will have laid the groundwork for success through our investment in culture, board and organizational capacity, and financial, operational and system stability, to continue on the path of fulfilling our potential and meeting our organizational vision for 2027.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Part 2 (2025-2027)</a:t>
            </a:r>
            <a:endParaRPr lang="en-US" sz="1800" b="1" u="sng"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Fulfilling our Potential to be ‘All Things Home’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06029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574ED-3E13-4C30-8681-28EB7DD49B0F}"/>
              </a:ext>
            </a:extLst>
          </p:cNvPr>
          <p:cNvSpPr>
            <a:spLocks noGrp="1"/>
          </p:cNvSpPr>
          <p:nvPr>
            <p:ph type="title"/>
          </p:nvPr>
        </p:nvSpPr>
        <p:spPr/>
        <p:txBody>
          <a:bodyPr/>
          <a:lstStyle/>
          <a:p>
            <a:r>
              <a:rPr lang="en-US" dirty="0"/>
              <a:t>Priorities</a:t>
            </a:r>
          </a:p>
        </p:txBody>
      </p:sp>
      <p:graphicFrame>
        <p:nvGraphicFramePr>
          <p:cNvPr id="7" name="Content Placeholder 6">
            <a:extLst>
              <a:ext uri="{FF2B5EF4-FFF2-40B4-BE49-F238E27FC236}">
                <a16:creationId xmlns:a16="http://schemas.microsoft.com/office/drawing/2014/main" id="{4CB904DF-8B42-4945-9ABD-2EAB534D274F}"/>
              </a:ext>
            </a:extLst>
          </p:cNvPr>
          <p:cNvGraphicFramePr>
            <a:graphicFrameLocks noGrp="1"/>
          </p:cNvGraphicFramePr>
          <p:nvPr>
            <p:ph idx="1"/>
            <p:extLst>
              <p:ext uri="{D42A27DB-BD31-4B8C-83A1-F6EECF244321}">
                <p14:modId xmlns:p14="http://schemas.microsoft.com/office/powerpoint/2010/main" val="3265759292"/>
              </p:ext>
            </p:extLst>
          </p:nvPr>
        </p:nvGraphicFramePr>
        <p:xfrm>
          <a:off x="1199626" y="2057697"/>
          <a:ext cx="9956055" cy="4415454"/>
        </p:xfrm>
        <a:graphic>
          <a:graphicData uri="http://schemas.openxmlformats.org/drawingml/2006/table">
            <a:tbl>
              <a:tblPr firstRow="1" firstCol="1" bandRow="1"/>
              <a:tblGrid>
                <a:gridCol w="3318685">
                  <a:extLst>
                    <a:ext uri="{9D8B030D-6E8A-4147-A177-3AD203B41FA5}">
                      <a16:colId xmlns:a16="http://schemas.microsoft.com/office/drawing/2014/main" val="3854683330"/>
                    </a:ext>
                  </a:extLst>
                </a:gridCol>
                <a:gridCol w="3318685">
                  <a:extLst>
                    <a:ext uri="{9D8B030D-6E8A-4147-A177-3AD203B41FA5}">
                      <a16:colId xmlns:a16="http://schemas.microsoft.com/office/drawing/2014/main" val="1414193228"/>
                    </a:ext>
                  </a:extLst>
                </a:gridCol>
                <a:gridCol w="3318685">
                  <a:extLst>
                    <a:ext uri="{9D8B030D-6E8A-4147-A177-3AD203B41FA5}">
                      <a16:colId xmlns:a16="http://schemas.microsoft.com/office/drawing/2014/main" val="1260130573"/>
                    </a:ext>
                  </a:extLst>
                </a:gridCol>
              </a:tblGrid>
              <a:tr h="367869">
                <a:tc>
                  <a:txBody>
                    <a:bodyPr/>
                    <a:lstStyle/>
                    <a:p>
                      <a:pPr marL="0" marR="0" algn="ctr">
                        <a:lnSpc>
                          <a:spcPct val="107000"/>
                        </a:lnSpc>
                        <a:spcBef>
                          <a:spcPts val="0"/>
                        </a:spcBef>
                        <a:spcAft>
                          <a:spcPts val="0"/>
                        </a:spcAft>
                      </a:pPr>
                      <a:r>
                        <a:rPr lang="en-US" sz="11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Priority 1</a:t>
                      </a:r>
                      <a:endParaRPr lang="en-US" sz="9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Priority 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100" b="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Priority 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2269190282"/>
                  </a:ext>
                </a:extLst>
              </a:tr>
              <a:tr h="629253">
                <a:tc>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Sustainability: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Organize our Finances, Programs and People for Stability and Growth</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Operational Stability: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Building a Culture, Operations and Systems for Sustainability and Success</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Outreach and Marketing: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1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Intentionality in our Branding and Marketing, Advocacy, and Partnerships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1716366930"/>
                  </a:ext>
                </a:extLst>
              </a:tr>
              <a:tr h="2995273">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What does success look like?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NWWVT understands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that to deliver on our vision we will focus on strategic and intentional expansion and growth, integration of all programmatic activities within our lines of businesses, search out new revenue sources, and add capacity where needed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so we can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have a greater and lasting impact on the communities we serve.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endParaRPr lang="en-US" sz="12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This will require us to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fully understand each of our line of business revenue and expenses, to have stability in our revenue streams and investment in our staff capacity. </a:t>
                      </a:r>
                      <a:r>
                        <a:rPr lang="en-US" sz="900" b="1"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900" b="1" dirty="0">
                          <a:effectLst/>
                          <a:latin typeface="Calibri" panose="020F0502020204030204" pitchFamily="34" charset="0"/>
                          <a:ea typeface="Calibri" panose="020F0502020204030204" pitchFamily="34" charset="0"/>
                          <a:cs typeface="Calibri" panose="020F0502020204030204" pitchFamily="34"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What does success look like?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NWWVT understands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that to deliver on our vision we will have a culture grounded in our core values, create an efficient and effective operational infrastructure, better integrate our technology and systems into our ways of working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so that we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build a foundation which supports sustainability and success.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This will require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us to develop policies, procedures and practices, across business lines and activities which are grounded in a culture of unrelenting focus on integrating a REDI lens.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What does success look like?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NWWVT understands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that to deliver on our vision we will develop and maintain strong relationships with customers and community partners, </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so that we</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can better advocate for and have influence on public policy outcomes, </a:t>
                      </a:r>
                      <a:r>
                        <a:rPr lang="en-US" sz="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expand and diversify our </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customer base, and have strong organization-wide brand recognition across all programmatic areas.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This will require us</a:t>
                      </a:r>
                      <a:r>
                        <a:rPr lang="en-US" sz="1200" dirty="0">
                          <a:effectLst/>
                          <a:latin typeface="Calibri" panose="020F0502020204030204" pitchFamily="34" charset="0"/>
                          <a:ea typeface="Times New Roman" panose="02020603050405020304" pitchFamily="18" charset="0"/>
                          <a:cs typeface="Times New Roman" panose="02020603050405020304" pitchFamily="18" charset="0"/>
                        </a:rPr>
                        <a:t> to create a marketing plan and public policy platform which supports affordable housing needs across our target areas.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1440833"/>
                  </a:ext>
                </a:extLst>
              </a:tr>
            </a:tbl>
          </a:graphicData>
        </a:graphic>
      </p:graphicFrame>
    </p:spTree>
    <p:extLst>
      <p:ext uri="{BB962C8B-B14F-4D97-AF65-F5344CB8AC3E}">
        <p14:creationId xmlns:p14="http://schemas.microsoft.com/office/powerpoint/2010/main" val="32537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E2BF-4919-4C27-8574-4B275B93839C}"/>
              </a:ext>
            </a:extLst>
          </p:cNvPr>
          <p:cNvSpPr>
            <a:spLocks noGrp="1"/>
          </p:cNvSpPr>
          <p:nvPr>
            <p:ph type="title"/>
          </p:nvPr>
        </p:nvSpPr>
        <p:spPr>
          <a:xfrm>
            <a:off x="1066800" y="-617888"/>
            <a:ext cx="10058400" cy="1450757"/>
          </a:xfrm>
        </p:spPr>
        <p:txBody>
          <a:bodyPr/>
          <a:lstStyle/>
          <a:p>
            <a:r>
              <a:rPr lang="en-US" dirty="0"/>
              <a:t>Key Strategies </a:t>
            </a:r>
          </a:p>
        </p:txBody>
      </p:sp>
      <p:graphicFrame>
        <p:nvGraphicFramePr>
          <p:cNvPr id="12" name="Content Placeholder 11">
            <a:extLst>
              <a:ext uri="{FF2B5EF4-FFF2-40B4-BE49-F238E27FC236}">
                <a16:creationId xmlns:a16="http://schemas.microsoft.com/office/drawing/2014/main" id="{BEE3E162-CAA0-4545-9414-7A32AC36115B}"/>
              </a:ext>
            </a:extLst>
          </p:cNvPr>
          <p:cNvGraphicFramePr>
            <a:graphicFrameLocks noGrp="1"/>
          </p:cNvGraphicFramePr>
          <p:nvPr>
            <p:ph idx="1"/>
            <p:extLst>
              <p:ext uri="{D42A27DB-BD31-4B8C-83A1-F6EECF244321}">
                <p14:modId xmlns:p14="http://schemas.microsoft.com/office/powerpoint/2010/main" val="1463881592"/>
              </p:ext>
            </p:extLst>
          </p:nvPr>
        </p:nvGraphicFramePr>
        <p:xfrm>
          <a:off x="1066800" y="832869"/>
          <a:ext cx="10058400" cy="6025131"/>
        </p:xfrm>
        <a:graphic>
          <a:graphicData uri="http://schemas.openxmlformats.org/drawingml/2006/table">
            <a:tbl>
              <a:tblPr firstRow="1" firstCol="1" bandRow="1"/>
              <a:tblGrid>
                <a:gridCol w="3352800">
                  <a:extLst>
                    <a:ext uri="{9D8B030D-6E8A-4147-A177-3AD203B41FA5}">
                      <a16:colId xmlns:a16="http://schemas.microsoft.com/office/drawing/2014/main" val="1907118185"/>
                    </a:ext>
                  </a:extLst>
                </a:gridCol>
                <a:gridCol w="3352800">
                  <a:extLst>
                    <a:ext uri="{9D8B030D-6E8A-4147-A177-3AD203B41FA5}">
                      <a16:colId xmlns:a16="http://schemas.microsoft.com/office/drawing/2014/main" val="1733219658"/>
                    </a:ext>
                  </a:extLst>
                </a:gridCol>
                <a:gridCol w="3352800">
                  <a:extLst>
                    <a:ext uri="{9D8B030D-6E8A-4147-A177-3AD203B41FA5}">
                      <a16:colId xmlns:a16="http://schemas.microsoft.com/office/drawing/2014/main" val="72170166"/>
                    </a:ext>
                  </a:extLst>
                </a:gridCol>
              </a:tblGrid>
              <a:tr h="304587">
                <a:tc>
                  <a:txBody>
                    <a:bodyPr/>
                    <a:lstStyle/>
                    <a:p>
                      <a:pPr marL="0" marR="0" algn="ctr">
                        <a:lnSpc>
                          <a:spcPct val="107000"/>
                        </a:lnSpc>
                        <a:spcBef>
                          <a:spcPts val="0"/>
                        </a:spcBef>
                        <a:spcAft>
                          <a:spcPts val="0"/>
                        </a:spcAft>
                      </a:pPr>
                      <a:r>
                        <a:rPr lang="en-US" sz="13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Priority 1</a:t>
                      </a:r>
                      <a:endParaRPr lang="en-US"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Priority 2</a:t>
                      </a:r>
                      <a:endParaRPr lang="en-US"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3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Priority 3</a:t>
                      </a:r>
                      <a:endParaRPr lang="en-US" sz="13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2575468971"/>
                  </a:ext>
                </a:extLst>
              </a:tr>
              <a:tr h="640798">
                <a:tc>
                  <a:txBody>
                    <a:bodyPr/>
                    <a:lstStyle/>
                    <a:p>
                      <a:pPr marL="0" marR="0" algn="ctr">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Sustainability: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Organize our Finances, Programs and People for Stability and Growth</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Operational Stability: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Building a Culture, Operations and Systems for Sustainability and Success</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tc>
                  <a:txBody>
                    <a:bodyPr/>
                    <a:lstStyle/>
                    <a:p>
                      <a:pPr marL="0" marR="0" algn="ctr">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Outreach and Marketing: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3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Intentionality in our Branding and Marketing, Advocacy, and Partnerships </a:t>
                      </a:r>
                      <a:endParaRPr lang="en-US"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54643" marR="546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3068505379"/>
                  </a:ext>
                </a:extLst>
              </a:tr>
              <a:tr h="2995273">
                <a:tc>
                  <a:txBody>
                    <a:bodyPr/>
                    <a:lstStyle/>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#1: </a:t>
                      </a:r>
                      <a:r>
                        <a:rPr lang="en-US" sz="1200" b="0" kern="1200" dirty="0">
                          <a:solidFill>
                            <a:schemeClr val="tx1"/>
                          </a:solidFill>
                          <a:effectLst/>
                          <a:latin typeface="Calibri" panose="020F0502020204030204" pitchFamily="34" charset="0"/>
                          <a:ea typeface="+mn-ea"/>
                          <a:cs typeface="Calibri" panose="020F0502020204030204" pitchFamily="34" charset="0"/>
                        </a:rPr>
                        <a:t>Evaluate lines of business models with a REDI lens to determine need for diversification of and/or growth in programs.</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#2: </a:t>
                      </a:r>
                      <a:r>
                        <a:rPr lang="en-US" sz="1200" b="0" kern="1200" dirty="0">
                          <a:solidFill>
                            <a:schemeClr val="tx1"/>
                          </a:solidFill>
                          <a:effectLst/>
                          <a:latin typeface="Calibri" panose="020F0502020204030204" pitchFamily="34" charset="0"/>
                          <a:ea typeface="+mn-ea"/>
                          <a:cs typeface="Calibri" panose="020F0502020204030204" pitchFamily="34" charset="0"/>
                        </a:rPr>
                        <a:t>Identify current and potential program integration and cross selling opportunities across the organization to learn how to grow and diversify within each department.</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#3: </a:t>
                      </a:r>
                      <a:r>
                        <a:rPr lang="en-US" sz="1200" b="0" kern="1200" dirty="0">
                          <a:solidFill>
                            <a:schemeClr val="tx1"/>
                          </a:solidFill>
                          <a:effectLst/>
                          <a:latin typeface="Calibri" panose="020F0502020204030204" pitchFamily="34" charset="0"/>
                          <a:ea typeface="+mn-ea"/>
                          <a:cs typeface="Calibri" panose="020F0502020204030204" pitchFamily="34" charset="0"/>
                        </a:rPr>
                        <a:t>Strengthen our financial position so that </a:t>
                      </a:r>
                      <a:r>
                        <a:rPr lang="en-US" sz="1200" b="0" kern="1200">
                          <a:solidFill>
                            <a:schemeClr val="tx1"/>
                          </a:solidFill>
                          <a:effectLst/>
                          <a:latin typeface="Calibri" panose="020F0502020204030204" pitchFamily="34" charset="0"/>
                          <a:ea typeface="+mn-ea"/>
                          <a:cs typeface="Calibri" panose="020F0502020204030204" pitchFamily="34" charset="0"/>
                        </a:rPr>
                        <a:t>the organization is on </a:t>
                      </a:r>
                      <a:r>
                        <a:rPr lang="en-US" sz="1200" b="0" kern="1200" dirty="0">
                          <a:solidFill>
                            <a:schemeClr val="tx1"/>
                          </a:solidFill>
                          <a:effectLst/>
                          <a:latin typeface="Calibri" panose="020F0502020204030204" pitchFamily="34" charset="0"/>
                          <a:ea typeface="+mn-ea"/>
                          <a:cs typeface="Calibri" panose="020F0502020204030204" pitchFamily="34" charset="0"/>
                        </a:rPr>
                        <a:t>more stable footing year over year.</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#3: </a:t>
                      </a:r>
                      <a:r>
                        <a:rPr lang="en-US" sz="1200" b="0" kern="1200" dirty="0">
                          <a:solidFill>
                            <a:schemeClr val="tx1"/>
                          </a:solidFill>
                          <a:effectLst/>
                          <a:latin typeface="Calibri" panose="020F0502020204030204" pitchFamily="34" charset="0"/>
                          <a:ea typeface="+mn-ea"/>
                          <a:cs typeface="Calibri" panose="020F0502020204030204" pitchFamily="34" charset="0"/>
                        </a:rPr>
                        <a:t>Develop the capacity of our staff to be able to deliver services in the most effective manner.</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54643" marR="54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#1:  </a:t>
                      </a:r>
                      <a:r>
                        <a:rPr lang="en-US" sz="1200" b="0" kern="1200" dirty="0">
                          <a:solidFill>
                            <a:schemeClr val="tx1"/>
                          </a:solidFill>
                          <a:effectLst/>
                          <a:latin typeface="Calibri" panose="020F0502020204030204" pitchFamily="34" charset="0"/>
                          <a:ea typeface="+mn-ea"/>
                          <a:cs typeface="Calibri" panose="020F0502020204030204" pitchFamily="34" charset="0"/>
                        </a:rPr>
                        <a:t>Foster a culture of belonging, grounded in our core values and emotional intelligence, to provide the best possible foundation from which staff work.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#2:  </a:t>
                      </a:r>
                      <a:r>
                        <a:rPr lang="en-US" sz="1200" b="0" kern="1200" dirty="0">
                          <a:solidFill>
                            <a:schemeClr val="tx1"/>
                          </a:solidFill>
                          <a:effectLst/>
                          <a:latin typeface="Calibri" panose="020F0502020204030204" pitchFamily="34" charset="0"/>
                          <a:ea typeface="+mn-ea"/>
                          <a:cs typeface="Calibri" panose="020F0502020204030204" pitchFamily="34" charset="0"/>
                        </a:rPr>
                        <a:t>Strengthen operational infrastructure to provide consistent service delivery, with each other, with our customers and with our partners.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#3: </a:t>
                      </a:r>
                      <a:r>
                        <a:rPr lang="en-US" sz="1200" b="0" kern="1200" dirty="0">
                          <a:solidFill>
                            <a:schemeClr val="tx1"/>
                          </a:solidFill>
                          <a:effectLst/>
                          <a:latin typeface="Calibri" panose="020F0502020204030204" pitchFamily="34" charset="0"/>
                          <a:ea typeface="+mn-ea"/>
                          <a:cs typeface="Calibri" panose="020F0502020204030204" pitchFamily="34" charset="0"/>
                        </a:rPr>
                        <a:t>Build strong systems and more fully integrate technology potential into our ways of working.</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#4: </a:t>
                      </a:r>
                      <a:r>
                        <a:rPr lang="en-US" sz="1200" b="0" kern="1200" dirty="0">
                          <a:solidFill>
                            <a:schemeClr val="tx1"/>
                          </a:solidFill>
                          <a:effectLst/>
                          <a:latin typeface="Calibri" panose="020F0502020204030204" pitchFamily="34" charset="0"/>
                          <a:ea typeface="+mn-ea"/>
                          <a:cs typeface="Calibri" panose="020F0502020204030204" pitchFamily="34" charset="0"/>
                        </a:rPr>
                        <a:t>Development of Human Resource policies and procedures which reflect a REDI lens in order to promote an unbiased culture and better reflect the communities we serve.</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#5: </a:t>
                      </a:r>
                      <a:r>
                        <a:rPr lang="en-US" sz="1200" b="0" kern="1200" dirty="0">
                          <a:solidFill>
                            <a:schemeClr val="tx1"/>
                          </a:solidFill>
                          <a:effectLst/>
                          <a:latin typeface="Calibri" panose="020F0502020204030204" pitchFamily="34" charset="0"/>
                          <a:ea typeface="+mn-ea"/>
                          <a:cs typeface="Calibri" panose="020F0502020204030204" pitchFamily="34" charset="0"/>
                        </a:rPr>
                        <a:t>Further develop Leadership Team so it can lead the organization through change and carry forward our core values. </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kern="1200" dirty="0">
                        <a:solidFill>
                          <a:schemeClr val="tx1"/>
                        </a:solidFill>
                        <a:effectLst/>
                        <a:latin typeface="Calibri" panose="020F0502020204030204" pitchFamily="34" charset="0"/>
                        <a:ea typeface="+mn-ea"/>
                        <a:cs typeface="Calibri" panose="020F0502020204030204" pitchFamily="34" charset="0"/>
                      </a:endParaRP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54643" marR="54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1"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#1: </a:t>
                      </a:r>
                      <a:r>
                        <a:rPr lang="en-US" sz="1200" b="0" kern="1200" dirty="0">
                          <a:solidFill>
                            <a:schemeClr val="tx1"/>
                          </a:solidFill>
                          <a:effectLst/>
                          <a:latin typeface="Calibri" panose="020F0502020204030204" pitchFamily="34" charset="0"/>
                          <a:ea typeface="+mn-ea"/>
                          <a:cs typeface="Calibri" panose="020F0502020204030204" pitchFamily="34" charset="0"/>
                        </a:rPr>
                        <a:t>Develop marketing and outreach strategy with a REDI lens to determine expansion needs within our current target market and/or our geographic market footprint overall.</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200" b="0"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#2: </a:t>
                      </a:r>
                      <a:r>
                        <a:rPr lang="en-US" sz="1200" b="0" kern="1200" dirty="0">
                          <a:solidFill>
                            <a:schemeClr val="tx1"/>
                          </a:solidFill>
                          <a:effectLst/>
                          <a:latin typeface="Calibri" panose="020F0502020204030204" pitchFamily="34" charset="0"/>
                          <a:ea typeface="+mn-ea"/>
                          <a:cs typeface="Calibri" panose="020F0502020204030204" pitchFamily="34" charset="0"/>
                        </a:rPr>
                        <a:t>Engage in public discussions and public policy related to affordable housing, energy efficiency, community development to influence state strategies and funding.</a:t>
                      </a:r>
                    </a:p>
                    <a:p>
                      <a:pPr marL="0" marR="0" algn="l">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1" kern="1200" dirty="0">
                          <a:solidFill>
                            <a:schemeClr val="tx1"/>
                          </a:solidFill>
                          <a:effectLst/>
                          <a:latin typeface="Calibri" panose="020F0502020204030204" pitchFamily="34" charset="0"/>
                          <a:ea typeface="+mn-ea"/>
                          <a:cs typeface="Calibri" panose="020F0502020204030204" pitchFamily="34" charset="0"/>
                        </a:rPr>
                        <a:t>Key Strategy #3: </a:t>
                      </a:r>
                      <a:r>
                        <a:rPr lang="en-US" sz="1200" b="0" kern="1200" dirty="0">
                          <a:solidFill>
                            <a:schemeClr val="tx1"/>
                          </a:solidFill>
                          <a:effectLst/>
                          <a:latin typeface="Calibri" panose="020F0502020204030204" pitchFamily="34" charset="0"/>
                          <a:ea typeface="+mn-ea"/>
                          <a:cs typeface="Calibri" panose="020F0502020204030204" pitchFamily="34" charset="0"/>
                        </a:rPr>
                        <a:t>Collaborate with partners, both current and new, to support our operations, affordable housing and energy efficiency. </a:t>
                      </a:r>
                    </a:p>
                    <a:p>
                      <a:pPr marL="0" marR="0" algn="ctr">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Calibri" panose="020F0502020204030204" pitchFamily="34" charset="0"/>
                      </a:endParaRPr>
                    </a:p>
                  </a:txBody>
                  <a:tcPr marL="54643" marR="546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0940960"/>
                  </a:ext>
                </a:extLst>
              </a:tr>
            </a:tbl>
          </a:graphicData>
        </a:graphic>
      </p:graphicFrame>
    </p:spTree>
    <p:extLst>
      <p:ext uri="{BB962C8B-B14F-4D97-AF65-F5344CB8AC3E}">
        <p14:creationId xmlns:p14="http://schemas.microsoft.com/office/powerpoint/2010/main" val="379044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r>
              <a:rPr lang="en-US" dirty="0"/>
              <a:t>Title Lorem Ipsum </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300372102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{D2613D7D-0F65-4195-8DFC-38FC4DCD4219}tf11437505_win32</Template>
  <TotalTime>146</TotalTime>
  <Words>1087</Words>
  <Application>Microsoft Office PowerPoint</Application>
  <PresentationFormat>Widescreen</PresentationFormat>
  <Paragraphs>102</Paragraphs>
  <Slides>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Calibri</vt:lpstr>
      <vt:lpstr>Georgia Pro Cond Light</vt:lpstr>
      <vt:lpstr>Speak Pro</vt:lpstr>
      <vt:lpstr>Symbol</vt:lpstr>
      <vt:lpstr>Times New Roman</vt:lpstr>
      <vt:lpstr>RetrospectVTI</vt:lpstr>
      <vt:lpstr>NWWVT Strategic Plan Draft</vt:lpstr>
      <vt:lpstr>Core Values</vt:lpstr>
      <vt:lpstr>Vision 2027</vt:lpstr>
      <vt:lpstr>We are all things home.</vt:lpstr>
      <vt:lpstr>Priorities</vt:lpstr>
      <vt:lpstr>Key Strategies </vt:lpstr>
      <vt:lpstr>Title Lorem Ipsum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NWWVT Strategic Plan Draft</dc:title>
  <dc:creator>Heather Starzynski</dc:creator>
  <cp:lastModifiedBy>Heather Starzynski</cp:lastModifiedBy>
  <cp:revision>1</cp:revision>
  <dcterms:created xsi:type="dcterms:W3CDTF">2021-10-27T12:23:46Z</dcterms:created>
  <dcterms:modified xsi:type="dcterms:W3CDTF">2021-10-27T19:31:40Z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